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3" d="100"/>
          <a:sy n="93" d="100"/>
        </p:scale>
        <p:origin x="1488"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917630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hyperlink" Target="https://github.com/Cawi27/Applied-Data-Science-Capstone/blob/main/IBM-DS0321EN-SkillsNetwork_labs_module_1_L3_labs-jupyter-spacex-data_wrangling_jupyterlite.jupyterlite.ipynb" TargetMode="Externa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7.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awi27/Applied-Data-Science-Capstone/blob/main/IBM-DS0321EN-SkillsNetwork_labs_module_2_jupyter-labs-eda-dataviz.ipynb.jupyterlite.ipynb" TargetMode="External"/><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awi27/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awi27/Applied-Data-Science-Capstone/blob/main/IBM-DS0321EN-SkillsNetwork_labs_module_3_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awi27/Applied-Data-Science-Capstone/blob/main/TASK%201%20Add%20a%20Launch%20Site%20Drop-down%20Input%20Component.png"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hyperlink" Target="https://github.com/Cawi27/Applied-Data-Science-Capstone/blob/main/IBM-DS0321EN-SkillsNetwork_labs_module_4_SpaceX_Machine_Learning_Prediction_Part_5.jupyterlite.ipynb" TargetMode="External"/><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3.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hyperlink" Target="https://github.com/Cawi27/Applied-Data-Science-Capstone/blob/main/jupyter-labs-spacex-data-collection-api%20(1).ipynb" TargetMode="External"/><Relationship Id="rId9" Type="http://schemas.openxmlformats.org/officeDocument/2006/relationships/image" Target="../media/image9.png"/><Relationship Id="rId1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hyperlink" Target="https://github.com/Cawi27/Applied-Data-Science-Capstone/blob/main/jupyter-labs-webscraping.ipynb" TargetMode="Externa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Wilson Carvalho</a:t>
            </a:r>
          </a:p>
          <a:p>
            <a:r>
              <a:rPr lang="en-US" dirty="0">
                <a:solidFill>
                  <a:schemeClr val="bg2"/>
                </a:solidFill>
                <a:latin typeface="Abadi" panose="020B0604020104020204" pitchFamily="34" charset="0"/>
                <a:ea typeface="SF Pro" pitchFamily="2" charset="0"/>
                <a:cs typeface="SF Pro" pitchFamily="2" charset="0"/>
              </a:rPr>
              <a:t>October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403498"/>
            <a:ext cx="4713976" cy="4773465"/>
          </a:xfrm>
          <a:prstGeom prst="rect">
            <a:avLst/>
          </a:prstGeom>
        </p:spPr>
        <p:txBody>
          <a:bodyPr/>
          <a:lstStyle/>
          <a:p>
            <a:r>
              <a:rPr lang="en-US" sz="2200" dirty="0">
                <a:solidFill>
                  <a:schemeClr val="accent3">
                    <a:lumMod val="25000"/>
                  </a:schemeClr>
                </a:solidFill>
                <a:latin typeface="Abadi" panose="020B0604020104020204" pitchFamily="34" charset="0"/>
              </a:rPr>
              <a:t>Performed exploratory data analysis and determined the training labels.</a:t>
            </a:r>
          </a:p>
          <a:p>
            <a:r>
              <a:rPr lang="en-US" sz="2200" dirty="0">
                <a:solidFill>
                  <a:schemeClr val="accent3">
                    <a:lumMod val="25000"/>
                  </a:schemeClr>
                </a:solidFill>
                <a:latin typeface="Abadi" panose="020B0604020104020204" pitchFamily="34" charset="0"/>
              </a:rPr>
              <a:t>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GitHub link to the notebook: </a:t>
            </a:r>
            <a:r>
              <a:rPr lang="en-US" sz="1800" dirty="0">
                <a:solidFill>
                  <a:schemeClr val="accent3">
                    <a:lumMod val="25000"/>
                  </a:schemeClr>
                </a:solidFill>
                <a:latin typeface="Abadi" panose="020B0604020104020204" pitchFamily="34" charset="0"/>
                <a:hlinkClick r:id="rId3"/>
              </a:rPr>
              <a:t>https://github.com/Cawi27/Applied-Data-Science-Capstone/blob/main/IBM-DS0321EN-SkillsNetwork_labs_module_1_L3_labs-jupyter-spacex-data_wrangling_jupyterlite.jupyterlite.ipynb</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object 6">
            <a:extLst>
              <a:ext uri="{FF2B5EF4-FFF2-40B4-BE49-F238E27FC236}">
                <a16:creationId xmlns:a16="http://schemas.microsoft.com/office/drawing/2014/main" id="{07D01947-B2CD-D11F-1E14-26F178F9F02D}"/>
              </a:ext>
            </a:extLst>
          </p:cNvPr>
          <p:cNvSpPr/>
          <p:nvPr/>
        </p:nvSpPr>
        <p:spPr>
          <a:xfrm>
            <a:off x="5863846" y="2101232"/>
            <a:ext cx="237744" cy="1389888"/>
          </a:xfrm>
          <a:prstGeom prst="rect">
            <a:avLst/>
          </a:prstGeom>
          <a:blipFill>
            <a:blip r:embed="rId4" cstate="print"/>
            <a:stretch>
              <a:fillRect/>
            </a:stretch>
          </a:blipFill>
        </p:spPr>
        <p:txBody>
          <a:bodyPr wrap="square" lIns="0" tIns="0" rIns="0" bIns="0" rtlCol="0"/>
          <a:lstStyle/>
          <a:p>
            <a:endParaRPr/>
          </a:p>
        </p:txBody>
      </p:sp>
      <p:grpSp>
        <p:nvGrpSpPr>
          <p:cNvPr id="3" name="object 7">
            <a:extLst>
              <a:ext uri="{FF2B5EF4-FFF2-40B4-BE49-F238E27FC236}">
                <a16:creationId xmlns:a16="http://schemas.microsoft.com/office/drawing/2014/main" id="{67144253-9786-AE4D-2445-62C563002A3E}"/>
              </a:ext>
            </a:extLst>
          </p:cNvPr>
          <p:cNvGrpSpPr/>
          <p:nvPr/>
        </p:nvGrpSpPr>
        <p:grpSpPr>
          <a:xfrm>
            <a:off x="5583429" y="1825389"/>
            <a:ext cx="1851660" cy="1607820"/>
            <a:chOff x="4782311" y="1478280"/>
            <a:chExt cx="1851660" cy="1607820"/>
          </a:xfrm>
        </p:grpSpPr>
        <p:sp>
          <p:nvSpPr>
            <p:cNvPr id="6" name="object 8">
              <a:extLst>
                <a:ext uri="{FF2B5EF4-FFF2-40B4-BE49-F238E27FC236}">
                  <a16:creationId xmlns:a16="http://schemas.microsoft.com/office/drawing/2014/main" id="{20C2F195-04D6-3405-E095-659F12337E57}"/>
                </a:ext>
              </a:extLst>
            </p:cNvPr>
            <p:cNvSpPr/>
            <p:nvPr/>
          </p:nvSpPr>
          <p:spPr>
            <a:xfrm>
              <a:off x="5084063" y="1766316"/>
              <a:ext cx="158496" cy="1319784"/>
            </a:xfrm>
            <a:prstGeom prst="rect">
              <a:avLst/>
            </a:prstGeom>
            <a:solidFill>
              <a:schemeClr val="accent1">
                <a:lumMod val="40000"/>
                <a:lumOff val="60000"/>
              </a:schemeClr>
            </a:solidFill>
          </p:spPr>
          <p:txBody>
            <a:bodyPr wrap="square" lIns="0" tIns="0" rIns="0" bIns="0" rtlCol="0"/>
            <a:lstStyle/>
            <a:p>
              <a:endParaRPr/>
            </a:p>
          </p:txBody>
        </p:sp>
        <p:sp>
          <p:nvSpPr>
            <p:cNvPr id="7" name="object 9">
              <a:extLst>
                <a:ext uri="{FF2B5EF4-FFF2-40B4-BE49-F238E27FC236}">
                  <a16:creationId xmlns:a16="http://schemas.microsoft.com/office/drawing/2014/main" id="{BC88E0FA-3E39-AD3C-3118-CE5655A70A20}"/>
                </a:ext>
              </a:extLst>
            </p:cNvPr>
            <p:cNvSpPr/>
            <p:nvPr/>
          </p:nvSpPr>
          <p:spPr>
            <a:xfrm>
              <a:off x="4782311" y="1478280"/>
              <a:ext cx="1851660" cy="1143000"/>
            </a:xfrm>
            <a:prstGeom prst="rect">
              <a:avLst/>
            </a:prstGeom>
            <a:blipFill>
              <a:blip r:embed="rId5" cstate="print"/>
              <a:stretch>
                <a:fillRect/>
              </a:stretch>
            </a:blipFill>
          </p:spPr>
          <p:txBody>
            <a:bodyPr wrap="square" lIns="0" tIns="0" rIns="0" bIns="0" rtlCol="0"/>
            <a:lstStyle/>
            <a:p>
              <a:endParaRPr/>
            </a:p>
          </p:txBody>
        </p:sp>
        <p:sp>
          <p:nvSpPr>
            <p:cNvPr id="9" name="object 10">
              <a:extLst>
                <a:ext uri="{FF2B5EF4-FFF2-40B4-BE49-F238E27FC236}">
                  <a16:creationId xmlns:a16="http://schemas.microsoft.com/office/drawing/2014/main" id="{AE6B4246-63D8-C103-77EF-629F2B67D46D}"/>
                </a:ext>
              </a:extLst>
            </p:cNvPr>
            <p:cNvSpPr/>
            <p:nvPr/>
          </p:nvSpPr>
          <p:spPr>
            <a:xfrm>
              <a:off x="4888991" y="1719072"/>
              <a:ext cx="1677923" cy="696467"/>
            </a:xfrm>
            <a:prstGeom prst="rect">
              <a:avLst/>
            </a:prstGeom>
            <a:blipFill>
              <a:blip r:embed="rId6" cstate="print"/>
              <a:stretch>
                <a:fillRect/>
              </a:stretch>
            </a:blipFill>
          </p:spPr>
          <p:txBody>
            <a:bodyPr wrap="square" lIns="0" tIns="0" rIns="0" bIns="0" rtlCol="0"/>
            <a:lstStyle/>
            <a:p>
              <a:endParaRPr/>
            </a:p>
          </p:txBody>
        </p:sp>
        <p:sp>
          <p:nvSpPr>
            <p:cNvPr id="10" name="object 11">
              <a:extLst>
                <a:ext uri="{FF2B5EF4-FFF2-40B4-BE49-F238E27FC236}">
                  <a16:creationId xmlns:a16="http://schemas.microsoft.com/office/drawing/2014/main" id="{5187EAC5-6E1B-BD02-EBFA-831CA9FCDC91}"/>
                </a:ext>
              </a:extLst>
            </p:cNvPr>
            <p:cNvSpPr/>
            <p:nvPr/>
          </p:nvSpPr>
          <p:spPr>
            <a:xfrm>
              <a:off x="4803647" y="1499616"/>
              <a:ext cx="1772411" cy="1063752"/>
            </a:xfrm>
            <a:prstGeom prst="rect">
              <a:avLst/>
            </a:prstGeom>
            <a:solidFill>
              <a:srgbClr val="0948CB"/>
            </a:solidFill>
          </p:spPr>
          <p:txBody>
            <a:bodyPr wrap="square" lIns="0" tIns="0" rIns="0" bIns="0" rtlCol="0"/>
            <a:lstStyle/>
            <a:p>
              <a:endParaRPr/>
            </a:p>
          </p:txBody>
        </p:sp>
      </p:grpSp>
      <p:grpSp>
        <p:nvGrpSpPr>
          <p:cNvPr id="12" name="object 13">
            <a:extLst>
              <a:ext uri="{FF2B5EF4-FFF2-40B4-BE49-F238E27FC236}">
                <a16:creationId xmlns:a16="http://schemas.microsoft.com/office/drawing/2014/main" id="{15A027CB-A947-B915-9C1F-3F0C0046CEFE}"/>
              </a:ext>
            </a:extLst>
          </p:cNvPr>
          <p:cNvGrpSpPr/>
          <p:nvPr/>
        </p:nvGrpSpPr>
        <p:grpSpPr>
          <a:xfrm>
            <a:off x="5583429" y="3154316"/>
            <a:ext cx="1851660" cy="1666239"/>
            <a:chOff x="4782311" y="2807207"/>
            <a:chExt cx="1851660" cy="1666239"/>
          </a:xfrm>
        </p:grpSpPr>
        <p:sp>
          <p:nvSpPr>
            <p:cNvPr id="13" name="object 14">
              <a:extLst>
                <a:ext uri="{FF2B5EF4-FFF2-40B4-BE49-F238E27FC236}">
                  <a16:creationId xmlns:a16="http://schemas.microsoft.com/office/drawing/2014/main" id="{834E23CA-7523-017F-8CFE-C5F5AE426860}"/>
                </a:ext>
              </a:extLst>
            </p:cNvPr>
            <p:cNvSpPr/>
            <p:nvPr/>
          </p:nvSpPr>
          <p:spPr>
            <a:xfrm>
              <a:off x="5062727" y="3073907"/>
              <a:ext cx="237744" cy="1399032"/>
            </a:xfrm>
            <a:prstGeom prst="rect">
              <a:avLst/>
            </a:prstGeom>
            <a:blipFill>
              <a:blip r:embed="rId7" cstate="print"/>
              <a:stretch>
                <a:fillRect/>
              </a:stretch>
            </a:blipFill>
          </p:spPr>
          <p:txBody>
            <a:bodyPr wrap="square" lIns="0" tIns="0" rIns="0" bIns="0" rtlCol="0"/>
            <a:lstStyle/>
            <a:p>
              <a:endParaRPr/>
            </a:p>
          </p:txBody>
        </p:sp>
        <p:sp>
          <p:nvSpPr>
            <p:cNvPr id="14" name="object 15">
              <a:extLst>
                <a:ext uri="{FF2B5EF4-FFF2-40B4-BE49-F238E27FC236}">
                  <a16:creationId xmlns:a16="http://schemas.microsoft.com/office/drawing/2014/main" id="{3FB4BE5C-9624-F118-DEB3-7D6969C45EE0}"/>
                </a:ext>
              </a:extLst>
            </p:cNvPr>
            <p:cNvSpPr/>
            <p:nvPr/>
          </p:nvSpPr>
          <p:spPr>
            <a:xfrm>
              <a:off x="5084063" y="3095243"/>
              <a:ext cx="158496" cy="1319784"/>
            </a:xfrm>
            <a:prstGeom prst="rect">
              <a:avLst/>
            </a:prstGeom>
            <a:solidFill>
              <a:schemeClr val="accent1">
                <a:lumMod val="40000"/>
                <a:lumOff val="60000"/>
              </a:schemeClr>
            </a:solidFill>
          </p:spPr>
          <p:txBody>
            <a:bodyPr wrap="square" lIns="0" tIns="0" rIns="0" bIns="0" rtlCol="0"/>
            <a:lstStyle/>
            <a:p>
              <a:endParaRPr/>
            </a:p>
          </p:txBody>
        </p:sp>
        <p:sp>
          <p:nvSpPr>
            <p:cNvPr id="15" name="object 16">
              <a:extLst>
                <a:ext uri="{FF2B5EF4-FFF2-40B4-BE49-F238E27FC236}">
                  <a16:creationId xmlns:a16="http://schemas.microsoft.com/office/drawing/2014/main" id="{49A7013B-7496-FF68-BBD1-0916FD67BFB1}"/>
                </a:ext>
              </a:extLst>
            </p:cNvPr>
            <p:cNvSpPr/>
            <p:nvPr/>
          </p:nvSpPr>
          <p:spPr>
            <a:xfrm>
              <a:off x="4782311" y="2807207"/>
              <a:ext cx="1851660" cy="1143000"/>
            </a:xfrm>
            <a:prstGeom prst="rect">
              <a:avLst/>
            </a:prstGeom>
            <a:blipFill>
              <a:blip r:embed="rId5" cstate="print"/>
              <a:stretch>
                <a:fillRect/>
              </a:stretch>
            </a:blipFill>
          </p:spPr>
          <p:txBody>
            <a:bodyPr wrap="square" lIns="0" tIns="0" rIns="0" bIns="0" rtlCol="0"/>
            <a:lstStyle/>
            <a:p>
              <a:endParaRPr/>
            </a:p>
          </p:txBody>
        </p:sp>
        <p:sp>
          <p:nvSpPr>
            <p:cNvPr id="16" name="object 17">
              <a:extLst>
                <a:ext uri="{FF2B5EF4-FFF2-40B4-BE49-F238E27FC236}">
                  <a16:creationId xmlns:a16="http://schemas.microsoft.com/office/drawing/2014/main" id="{A6E1337D-2131-EE81-6D26-C81F70638643}"/>
                </a:ext>
              </a:extLst>
            </p:cNvPr>
            <p:cNvSpPr/>
            <p:nvPr/>
          </p:nvSpPr>
          <p:spPr>
            <a:xfrm>
              <a:off x="4888991" y="2839211"/>
              <a:ext cx="1677923" cy="1115568"/>
            </a:xfrm>
            <a:prstGeom prst="rect">
              <a:avLst/>
            </a:prstGeom>
            <a:blipFill>
              <a:blip r:embed="rId8" cstate="print"/>
              <a:stretch>
                <a:fillRect/>
              </a:stretch>
            </a:blipFill>
          </p:spPr>
          <p:txBody>
            <a:bodyPr wrap="square" lIns="0" tIns="0" rIns="0" bIns="0" rtlCol="0"/>
            <a:lstStyle/>
            <a:p>
              <a:endParaRPr/>
            </a:p>
          </p:txBody>
        </p:sp>
        <p:sp>
          <p:nvSpPr>
            <p:cNvPr id="17" name="object 18">
              <a:extLst>
                <a:ext uri="{FF2B5EF4-FFF2-40B4-BE49-F238E27FC236}">
                  <a16:creationId xmlns:a16="http://schemas.microsoft.com/office/drawing/2014/main" id="{97A57DBF-8363-1CDC-20E7-9D4E3ED6CE13}"/>
                </a:ext>
              </a:extLst>
            </p:cNvPr>
            <p:cNvSpPr/>
            <p:nvPr/>
          </p:nvSpPr>
          <p:spPr>
            <a:xfrm>
              <a:off x="4803647" y="2828543"/>
              <a:ext cx="1772411" cy="1063752"/>
            </a:xfrm>
            <a:prstGeom prst="rect">
              <a:avLst/>
            </a:prstGeom>
            <a:solidFill>
              <a:srgbClr val="0948CB"/>
            </a:solidFill>
          </p:spPr>
          <p:txBody>
            <a:bodyPr wrap="square" lIns="0" tIns="0" rIns="0" bIns="0" rtlCol="0"/>
            <a:lstStyle/>
            <a:p>
              <a:endParaRPr/>
            </a:p>
          </p:txBody>
        </p:sp>
      </p:grpSp>
      <p:sp>
        <p:nvSpPr>
          <p:cNvPr id="18" name="object 19">
            <a:extLst>
              <a:ext uri="{FF2B5EF4-FFF2-40B4-BE49-F238E27FC236}">
                <a16:creationId xmlns:a16="http://schemas.microsoft.com/office/drawing/2014/main" id="{C6F5CA17-C699-8E1C-E0B4-F487B849E3AC}"/>
              </a:ext>
            </a:extLst>
          </p:cNvPr>
          <p:cNvSpPr txBox="1"/>
          <p:nvPr/>
        </p:nvSpPr>
        <p:spPr>
          <a:xfrm>
            <a:off x="5794694" y="3243256"/>
            <a:ext cx="1332865" cy="881523"/>
          </a:xfrm>
          <a:prstGeom prst="rect">
            <a:avLst/>
          </a:prstGeom>
        </p:spPr>
        <p:txBody>
          <a:bodyPr vert="horz" wrap="square" lIns="0" tIns="31750" rIns="0" bIns="0" rtlCol="0">
            <a:spAutoFit/>
          </a:bodyPr>
          <a:lstStyle/>
          <a:p>
            <a:pPr marL="12700" marR="5080" indent="4445">
              <a:lnSpc>
                <a:spcPct val="91600"/>
              </a:lnSpc>
              <a:spcBef>
                <a:spcPts val="250"/>
              </a:spcBef>
            </a:pPr>
            <a:r>
              <a:rPr lang="fr-CH" sz="1500" dirty="0" err="1">
                <a:solidFill>
                  <a:srgbClr val="FFFFFF"/>
                </a:solidFill>
                <a:latin typeface="Carlito"/>
                <a:cs typeface="Carlito"/>
              </a:rPr>
              <a:t>Calculated</a:t>
            </a:r>
            <a:r>
              <a:rPr lang="fr-CH" sz="1500" dirty="0">
                <a:solidFill>
                  <a:srgbClr val="FFFFFF"/>
                </a:solidFill>
                <a:latin typeface="Carlito"/>
                <a:cs typeface="Carlito"/>
              </a:rPr>
              <a:t> the </a:t>
            </a:r>
            <a:r>
              <a:rPr lang="fr-CH" sz="1500" dirty="0" err="1">
                <a:solidFill>
                  <a:srgbClr val="FFFFFF"/>
                </a:solidFill>
                <a:latin typeface="Carlito"/>
                <a:cs typeface="Carlito"/>
              </a:rPr>
              <a:t>number</a:t>
            </a:r>
            <a:r>
              <a:rPr lang="fr-CH" sz="1500" dirty="0">
                <a:solidFill>
                  <a:srgbClr val="FFFFFF"/>
                </a:solidFill>
                <a:latin typeface="Carlito"/>
                <a:cs typeface="Carlito"/>
              </a:rPr>
              <a:t> of </a:t>
            </a:r>
            <a:r>
              <a:rPr lang="fr-CH" sz="1500" dirty="0" err="1">
                <a:solidFill>
                  <a:srgbClr val="FFFFFF"/>
                </a:solidFill>
                <a:latin typeface="Carlito"/>
                <a:cs typeface="Carlito"/>
              </a:rPr>
              <a:t>launches</a:t>
            </a:r>
            <a:r>
              <a:rPr lang="fr-CH" sz="1500" dirty="0">
                <a:solidFill>
                  <a:srgbClr val="FFFFFF"/>
                </a:solidFill>
                <a:latin typeface="Carlito"/>
                <a:cs typeface="Carlito"/>
              </a:rPr>
              <a:t> on </a:t>
            </a:r>
            <a:r>
              <a:rPr lang="fr-CH" sz="1500" dirty="0" err="1">
                <a:solidFill>
                  <a:srgbClr val="FFFFFF"/>
                </a:solidFill>
                <a:latin typeface="Carlito"/>
                <a:cs typeface="Carlito"/>
              </a:rPr>
              <a:t>each</a:t>
            </a:r>
            <a:r>
              <a:rPr lang="fr-CH" sz="1500" dirty="0">
                <a:solidFill>
                  <a:srgbClr val="FFFFFF"/>
                </a:solidFill>
                <a:latin typeface="Carlito"/>
                <a:cs typeface="Carlito"/>
              </a:rPr>
              <a:t> site</a:t>
            </a:r>
            <a:endParaRPr sz="1500" dirty="0">
              <a:latin typeface="Carlito"/>
              <a:cs typeface="Carlito"/>
            </a:endParaRPr>
          </a:p>
        </p:txBody>
      </p:sp>
      <p:grpSp>
        <p:nvGrpSpPr>
          <p:cNvPr id="19" name="object 20">
            <a:extLst>
              <a:ext uri="{FF2B5EF4-FFF2-40B4-BE49-F238E27FC236}">
                <a16:creationId xmlns:a16="http://schemas.microsoft.com/office/drawing/2014/main" id="{6F6039D5-8562-1CD6-3CB2-6191D54A1357}"/>
              </a:ext>
            </a:extLst>
          </p:cNvPr>
          <p:cNvGrpSpPr/>
          <p:nvPr/>
        </p:nvGrpSpPr>
        <p:grpSpPr>
          <a:xfrm>
            <a:off x="5583429" y="4484768"/>
            <a:ext cx="2790825" cy="1141730"/>
            <a:chOff x="4782311" y="4137659"/>
            <a:chExt cx="2790825" cy="1141730"/>
          </a:xfrm>
        </p:grpSpPr>
        <p:sp>
          <p:nvSpPr>
            <p:cNvPr id="20" name="object 21">
              <a:extLst>
                <a:ext uri="{FF2B5EF4-FFF2-40B4-BE49-F238E27FC236}">
                  <a16:creationId xmlns:a16="http://schemas.microsoft.com/office/drawing/2014/main" id="{7C929DD6-D7F2-B3C0-1933-24BB18846BEC}"/>
                </a:ext>
              </a:extLst>
            </p:cNvPr>
            <p:cNvSpPr/>
            <p:nvPr/>
          </p:nvSpPr>
          <p:spPr>
            <a:xfrm>
              <a:off x="5146547" y="4319015"/>
              <a:ext cx="2426207" cy="239268"/>
            </a:xfrm>
            <a:prstGeom prst="rect">
              <a:avLst/>
            </a:prstGeom>
            <a:blipFill>
              <a:blip r:embed="rId9" cstate="print"/>
              <a:stretch>
                <a:fillRect/>
              </a:stretch>
            </a:blipFill>
          </p:spPr>
          <p:txBody>
            <a:bodyPr wrap="square" lIns="0" tIns="0" rIns="0" bIns="0" rtlCol="0"/>
            <a:lstStyle/>
            <a:p>
              <a:endParaRPr/>
            </a:p>
          </p:txBody>
        </p:sp>
        <p:sp>
          <p:nvSpPr>
            <p:cNvPr id="21" name="object 22">
              <a:extLst>
                <a:ext uri="{FF2B5EF4-FFF2-40B4-BE49-F238E27FC236}">
                  <a16:creationId xmlns:a16="http://schemas.microsoft.com/office/drawing/2014/main" id="{E5EDA5B3-E235-E286-1A22-5B058D9D61F7}"/>
                </a:ext>
              </a:extLst>
            </p:cNvPr>
            <p:cNvSpPr/>
            <p:nvPr/>
          </p:nvSpPr>
          <p:spPr>
            <a:xfrm>
              <a:off x="5167883" y="4340351"/>
              <a:ext cx="2346960" cy="160019"/>
            </a:xfrm>
            <a:prstGeom prst="rect">
              <a:avLst/>
            </a:prstGeom>
            <a:solidFill>
              <a:schemeClr val="accent1">
                <a:lumMod val="40000"/>
                <a:lumOff val="60000"/>
              </a:schemeClr>
            </a:solidFill>
          </p:spPr>
          <p:txBody>
            <a:bodyPr wrap="square" lIns="0" tIns="0" rIns="0" bIns="0" rtlCol="0"/>
            <a:lstStyle/>
            <a:p>
              <a:endParaRPr/>
            </a:p>
          </p:txBody>
        </p:sp>
        <p:sp>
          <p:nvSpPr>
            <p:cNvPr id="22" name="object 23">
              <a:extLst>
                <a:ext uri="{FF2B5EF4-FFF2-40B4-BE49-F238E27FC236}">
                  <a16:creationId xmlns:a16="http://schemas.microsoft.com/office/drawing/2014/main" id="{E68D7787-7B82-F218-08DB-F85C68F5D309}"/>
                </a:ext>
              </a:extLst>
            </p:cNvPr>
            <p:cNvSpPr/>
            <p:nvPr/>
          </p:nvSpPr>
          <p:spPr>
            <a:xfrm>
              <a:off x="4782311" y="4137659"/>
              <a:ext cx="1851660" cy="1141476"/>
            </a:xfrm>
            <a:prstGeom prst="rect">
              <a:avLst/>
            </a:prstGeom>
            <a:blipFill>
              <a:blip r:embed="rId10" cstate="print"/>
              <a:stretch>
                <a:fillRect/>
              </a:stretch>
            </a:blipFill>
          </p:spPr>
          <p:txBody>
            <a:bodyPr wrap="square" lIns="0" tIns="0" rIns="0" bIns="0" rtlCol="0"/>
            <a:lstStyle/>
            <a:p>
              <a:endParaRPr/>
            </a:p>
          </p:txBody>
        </p:sp>
        <p:sp>
          <p:nvSpPr>
            <p:cNvPr id="23" name="object 24">
              <a:extLst>
                <a:ext uri="{FF2B5EF4-FFF2-40B4-BE49-F238E27FC236}">
                  <a16:creationId xmlns:a16="http://schemas.microsoft.com/office/drawing/2014/main" id="{621CCD75-19C8-BA76-E0A9-CEB034EA7CD1}"/>
                </a:ext>
              </a:extLst>
            </p:cNvPr>
            <p:cNvSpPr/>
            <p:nvPr/>
          </p:nvSpPr>
          <p:spPr>
            <a:xfrm>
              <a:off x="4850891" y="4273295"/>
              <a:ext cx="1755648" cy="905256"/>
            </a:xfrm>
            <a:prstGeom prst="rect">
              <a:avLst/>
            </a:prstGeom>
            <a:blipFill>
              <a:blip r:embed="rId11" cstate="print"/>
              <a:stretch>
                <a:fillRect/>
              </a:stretch>
            </a:blipFill>
          </p:spPr>
          <p:txBody>
            <a:bodyPr wrap="square" lIns="0" tIns="0" rIns="0" bIns="0" rtlCol="0"/>
            <a:lstStyle/>
            <a:p>
              <a:endParaRPr/>
            </a:p>
          </p:txBody>
        </p:sp>
        <p:sp>
          <p:nvSpPr>
            <p:cNvPr id="24" name="object 25">
              <a:extLst>
                <a:ext uri="{FF2B5EF4-FFF2-40B4-BE49-F238E27FC236}">
                  <a16:creationId xmlns:a16="http://schemas.microsoft.com/office/drawing/2014/main" id="{904AA097-3293-887B-980C-1FC9E8BA66DF}"/>
                </a:ext>
              </a:extLst>
            </p:cNvPr>
            <p:cNvSpPr/>
            <p:nvPr/>
          </p:nvSpPr>
          <p:spPr>
            <a:xfrm>
              <a:off x="4803647" y="4158995"/>
              <a:ext cx="1772411" cy="1062227"/>
            </a:xfrm>
            <a:prstGeom prst="rect">
              <a:avLst/>
            </a:prstGeom>
            <a:solidFill>
              <a:srgbClr val="0B49CB"/>
            </a:solidFill>
          </p:spPr>
          <p:txBody>
            <a:bodyPr wrap="square" lIns="0" tIns="0" rIns="0" bIns="0" rtlCol="0"/>
            <a:lstStyle/>
            <a:p>
              <a:endParaRPr dirty="0"/>
            </a:p>
          </p:txBody>
        </p:sp>
      </p:grpSp>
      <p:sp>
        <p:nvSpPr>
          <p:cNvPr id="25" name="object 26">
            <a:extLst>
              <a:ext uri="{FF2B5EF4-FFF2-40B4-BE49-F238E27FC236}">
                <a16:creationId xmlns:a16="http://schemas.microsoft.com/office/drawing/2014/main" id="{1BECE7C4-683D-50F6-F0AF-54C339E76E1A}"/>
              </a:ext>
            </a:extLst>
          </p:cNvPr>
          <p:cNvSpPr txBox="1"/>
          <p:nvPr/>
        </p:nvSpPr>
        <p:spPr>
          <a:xfrm>
            <a:off x="5738496" y="4535705"/>
            <a:ext cx="1403985" cy="866904"/>
          </a:xfrm>
          <a:prstGeom prst="rect">
            <a:avLst/>
          </a:prstGeom>
        </p:spPr>
        <p:txBody>
          <a:bodyPr vert="horz" wrap="square" lIns="0" tIns="35560" rIns="0" bIns="0" rtlCol="0">
            <a:spAutoFit/>
          </a:bodyPr>
          <a:lstStyle/>
          <a:p>
            <a:pPr marL="12700" marR="5080" algn="ctr">
              <a:lnSpc>
                <a:spcPct val="89800"/>
              </a:lnSpc>
              <a:spcBef>
                <a:spcPts val="280"/>
              </a:spcBef>
            </a:pPr>
            <a:r>
              <a:rPr lang="fr-CH" sz="1500" spc="-10" dirty="0" err="1">
                <a:solidFill>
                  <a:srgbClr val="FFFFFF"/>
                </a:solidFill>
                <a:latin typeface="Carlito"/>
                <a:cs typeface="Carlito"/>
              </a:rPr>
              <a:t>Calculate</a:t>
            </a:r>
            <a:r>
              <a:rPr lang="fr-CH" sz="1500" spc="-10" dirty="0">
                <a:solidFill>
                  <a:srgbClr val="FFFFFF"/>
                </a:solidFill>
                <a:latin typeface="Carlito"/>
                <a:cs typeface="Carlito"/>
              </a:rPr>
              <a:t> the </a:t>
            </a:r>
            <a:r>
              <a:rPr lang="fr-CH" sz="1500" spc="-10" dirty="0" err="1">
                <a:solidFill>
                  <a:srgbClr val="FFFFFF"/>
                </a:solidFill>
                <a:latin typeface="Carlito"/>
                <a:cs typeface="Carlito"/>
              </a:rPr>
              <a:t>number</a:t>
            </a:r>
            <a:r>
              <a:rPr lang="fr-CH" sz="1500" spc="-10" dirty="0">
                <a:solidFill>
                  <a:srgbClr val="FFFFFF"/>
                </a:solidFill>
                <a:latin typeface="Carlito"/>
                <a:cs typeface="Carlito"/>
              </a:rPr>
              <a:t> and occurrence of </a:t>
            </a:r>
            <a:r>
              <a:rPr lang="fr-CH" sz="1500" spc="-10" dirty="0" err="1">
                <a:solidFill>
                  <a:srgbClr val="FFFFFF"/>
                </a:solidFill>
                <a:latin typeface="Carlito"/>
                <a:cs typeface="Carlito"/>
              </a:rPr>
              <a:t>each</a:t>
            </a:r>
            <a:r>
              <a:rPr lang="fr-CH" sz="1500" spc="-10" dirty="0">
                <a:solidFill>
                  <a:srgbClr val="FFFFFF"/>
                </a:solidFill>
                <a:latin typeface="Carlito"/>
                <a:cs typeface="Carlito"/>
              </a:rPr>
              <a:t> </a:t>
            </a:r>
            <a:r>
              <a:rPr lang="fr-CH" sz="1500" spc="-10" dirty="0" err="1">
                <a:solidFill>
                  <a:srgbClr val="FFFFFF"/>
                </a:solidFill>
                <a:latin typeface="Carlito"/>
                <a:cs typeface="Carlito"/>
              </a:rPr>
              <a:t>orbit</a:t>
            </a:r>
            <a:endParaRPr sz="1500" dirty="0">
              <a:latin typeface="Carlito"/>
              <a:cs typeface="Carlito"/>
            </a:endParaRPr>
          </a:p>
        </p:txBody>
      </p:sp>
      <p:grpSp>
        <p:nvGrpSpPr>
          <p:cNvPr id="26" name="object 27">
            <a:extLst>
              <a:ext uri="{FF2B5EF4-FFF2-40B4-BE49-F238E27FC236}">
                <a16:creationId xmlns:a16="http://schemas.microsoft.com/office/drawing/2014/main" id="{9E93687D-A99E-5926-8FC0-6B99034F0131}"/>
              </a:ext>
            </a:extLst>
          </p:cNvPr>
          <p:cNvGrpSpPr/>
          <p:nvPr/>
        </p:nvGrpSpPr>
        <p:grpSpPr>
          <a:xfrm>
            <a:off x="7933437" y="3442352"/>
            <a:ext cx="1859280" cy="2205355"/>
            <a:chOff x="7139940" y="3073907"/>
            <a:chExt cx="1859280" cy="2205355"/>
          </a:xfrm>
        </p:grpSpPr>
        <p:sp>
          <p:nvSpPr>
            <p:cNvPr id="27" name="object 28">
              <a:extLst>
                <a:ext uri="{FF2B5EF4-FFF2-40B4-BE49-F238E27FC236}">
                  <a16:creationId xmlns:a16="http://schemas.microsoft.com/office/drawing/2014/main" id="{3A7A76B4-EBDD-DBE1-AAE1-CDC49F303442}"/>
                </a:ext>
              </a:extLst>
            </p:cNvPr>
            <p:cNvSpPr/>
            <p:nvPr/>
          </p:nvSpPr>
          <p:spPr>
            <a:xfrm>
              <a:off x="7418832" y="3073907"/>
              <a:ext cx="239268" cy="1399032"/>
            </a:xfrm>
            <a:prstGeom prst="rect">
              <a:avLst/>
            </a:prstGeom>
            <a:blipFill>
              <a:blip r:embed="rId12" cstate="print"/>
              <a:stretch>
                <a:fillRect/>
              </a:stretch>
            </a:blipFill>
          </p:spPr>
          <p:txBody>
            <a:bodyPr wrap="square" lIns="0" tIns="0" rIns="0" bIns="0" rtlCol="0"/>
            <a:lstStyle/>
            <a:p>
              <a:endParaRPr/>
            </a:p>
          </p:txBody>
        </p:sp>
        <p:sp>
          <p:nvSpPr>
            <p:cNvPr id="28" name="object 29">
              <a:extLst>
                <a:ext uri="{FF2B5EF4-FFF2-40B4-BE49-F238E27FC236}">
                  <a16:creationId xmlns:a16="http://schemas.microsoft.com/office/drawing/2014/main" id="{DD31D134-CA80-A5DD-D0F1-B4378935CFEA}"/>
                </a:ext>
              </a:extLst>
            </p:cNvPr>
            <p:cNvSpPr/>
            <p:nvPr/>
          </p:nvSpPr>
          <p:spPr>
            <a:xfrm>
              <a:off x="7440168" y="3095243"/>
              <a:ext cx="160020" cy="1319784"/>
            </a:xfrm>
            <a:prstGeom prst="rect">
              <a:avLst/>
            </a:prstGeom>
            <a:solidFill>
              <a:schemeClr val="accent1">
                <a:lumMod val="40000"/>
                <a:lumOff val="60000"/>
              </a:schemeClr>
            </a:solidFill>
          </p:spPr>
          <p:txBody>
            <a:bodyPr wrap="square" lIns="0" tIns="0" rIns="0" bIns="0" rtlCol="0"/>
            <a:lstStyle/>
            <a:p>
              <a:endParaRPr/>
            </a:p>
          </p:txBody>
        </p:sp>
        <p:sp>
          <p:nvSpPr>
            <p:cNvPr id="29" name="object 30">
              <a:extLst>
                <a:ext uri="{FF2B5EF4-FFF2-40B4-BE49-F238E27FC236}">
                  <a16:creationId xmlns:a16="http://schemas.microsoft.com/office/drawing/2014/main" id="{EFFDB7BA-31C2-6B91-B675-4B07942C509D}"/>
                </a:ext>
              </a:extLst>
            </p:cNvPr>
            <p:cNvSpPr/>
            <p:nvPr/>
          </p:nvSpPr>
          <p:spPr>
            <a:xfrm>
              <a:off x="7139940" y="4137659"/>
              <a:ext cx="1851659" cy="1141476"/>
            </a:xfrm>
            <a:prstGeom prst="rect">
              <a:avLst/>
            </a:prstGeom>
            <a:blipFill>
              <a:blip r:embed="rId10" cstate="print"/>
              <a:stretch>
                <a:fillRect/>
              </a:stretch>
            </a:blipFill>
          </p:spPr>
          <p:txBody>
            <a:bodyPr wrap="square" lIns="0" tIns="0" rIns="0" bIns="0" rtlCol="0"/>
            <a:lstStyle/>
            <a:p>
              <a:endParaRPr/>
            </a:p>
          </p:txBody>
        </p:sp>
        <p:sp>
          <p:nvSpPr>
            <p:cNvPr id="30" name="object 31">
              <a:extLst>
                <a:ext uri="{FF2B5EF4-FFF2-40B4-BE49-F238E27FC236}">
                  <a16:creationId xmlns:a16="http://schemas.microsoft.com/office/drawing/2014/main" id="{959D5A6B-5406-C0D6-A7C0-EC7BEF858848}"/>
                </a:ext>
              </a:extLst>
            </p:cNvPr>
            <p:cNvSpPr/>
            <p:nvPr/>
          </p:nvSpPr>
          <p:spPr>
            <a:xfrm>
              <a:off x="7173468" y="4378451"/>
              <a:ext cx="1825752" cy="694944"/>
            </a:xfrm>
            <a:prstGeom prst="rect">
              <a:avLst/>
            </a:prstGeom>
            <a:blipFill>
              <a:blip r:embed="rId13" cstate="print"/>
              <a:stretch>
                <a:fillRect/>
              </a:stretch>
            </a:blipFill>
          </p:spPr>
          <p:txBody>
            <a:bodyPr wrap="square" lIns="0" tIns="0" rIns="0" bIns="0" rtlCol="0"/>
            <a:lstStyle/>
            <a:p>
              <a:endParaRPr/>
            </a:p>
          </p:txBody>
        </p:sp>
        <p:sp>
          <p:nvSpPr>
            <p:cNvPr id="31" name="object 32">
              <a:extLst>
                <a:ext uri="{FF2B5EF4-FFF2-40B4-BE49-F238E27FC236}">
                  <a16:creationId xmlns:a16="http://schemas.microsoft.com/office/drawing/2014/main" id="{FEEF552F-E551-F1BB-970B-D6C143F40708}"/>
                </a:ext>
              </a:extLst>
            </p:cNvPr>
            <p:cNvSpPr/>
            <p:nvPr/>
          </p:nvSpPr>
          <p:spPr>
            <a:xfrm>
              <a:off x="7161276" y="4158995"/>
              <a:ext cx="1772412" cy="1062227"/>
            </a:xfrm>
            <a:prstGeom prst="rect">
              <a:avLst/>
            </a:prstGeom>
            <a:solidFill>
              <a:srgbClr val="0948CB"/>
            </a:solidFill>
          </p:spPr>
          <p:txBody>
            <a:bodyPr wrap="square" lIns="0" tIns="0" rIns="0" bIns="0" rtlCol="0"/>
            <a:lstStyle/>
            <a:p>
              <a:endParaRPr dirty="0"/>
            </a:p>
          </p:txBody>
        </p:sp>
      </p:grpSp>
      <p:sp>
        <p:nvSpPr>
          <p:cNvPr id="32" name="object 33">
            <a:extLst>
              <a:ext uri="{FF2B5EF4-FFF2-40B4-BE49-F238E27FC236}">
                <a16:creationId xmlns:a16="http://schemas.microsoft.com/office/drawing/2014/main" id="{2FAF0B02-078C-D394-F57A-B7D334157BB6}"/>
              </a:ext>
            </a:extLst>
          </p:cNvPr>
          <p:cNvSpPr txBox="1"/>
          <p:nvPr/>
        </p:nvSpPr>
        <p:spPr>
          <a:xfrm>
            <a:off x="8072311" y="4525115"/>
            <a:ext cx="1483995" cy="1075294"/>
          </a:xfrm>
          <a:prstGeom prst="rect">
            <a:avLst/>
          </a:prstGeom>
        </p:spPr>
        <p:txBody>
          <a:bodyPr vert="horz" wrap="square" lIns="0" tIns="36195" rIns="0" bIns="0" rtlCol="0">
            <a:spAutoFit/>
          </a:bodyPr>
          <a:lstStyle/>
          <a:p>
            <a:pPr marL="12700" marR="5080" algn="ctr">
              <a:lnSpc>
                <a:spcPct val="89800"/>
              </a:lnSpc>
              <a:spcBef>
                <a:spcPts val="280"/>
              </a:spcBef>
            </a:pPr>
            <a:r>
              <a:rPr lang="en-US" sz="1500" spc="-10" dirty="0">
                <a:solidFill>
                  <a:srgbClr val="FFFFFF"/>
                </a:solidFill>
                <a:latin typeface="Carlito"/>
                <a:cs typeface="Carlito"/>
              </a:rPr>
              <a:t>Calculate the number and occurrence of mission outcome per orbit type</a:t>
            </a:r>
            <a:endParaRPr lang="en-US" sz="1500" dirty="0">
              <a:latin typeface="Carlito"/>
              <a:cs typeface="Carlito"/>
            </a:endParaRPr>
          </a:p>
        </p:txBody>
      </p:sp>
      <p:grpSp>
        <p:nvGrpSpPr>
          <p:cNvPr id="33" name="object 34">
            <a:extLst>
              <a:ext uri="{FF2B5EF4-FFF2-40B4-BE49-F238E27FC236}">
                <a16:creationId xmlns:a16="http://schemas.microsoft.com/office/drawing/2014/main" id="{11A00696-FF69-3CA2-E3E8-6BF3E49164F0}"/>
              </a:ext>
            </a:extLst>
          </p:cNvPr>
          <p:cNvGrpSpPr/>
          <p:nvPr/>
        </p:nvGrpSpPr>
        <p:grpSpPr>
          <a:xfrm>
            <a:off x="7933437" y="2113424"/>
            <a:ext cx="1868805" cy="2205355"/>
            <a:chOff x="7139940" y="1744979"/>
            <a:chExt cx="1868805" cy="2205355"/>
          </a:xfrm>
        </p:grpSpPr>
        <p:sp>
          <p:nvSpPr>
            <p:cNvPr id="34" name="object 35">
              <a:extLst>
                <a:ext uri="{FF2B5EF4-FFF2-40B4-BE49-F238E27FC236}">
                  <a16:creationId xmlns:a16="http://schemas.microsoft.com/office/drawing/2014/main" id="{83B28400-6A2C-13A5-9F29-CA32C04D6843}"/>
                </a:ext>
              </a:extLst>
            </p:cNvPr>
            <p:cNvSpPr/>
            <p:nvPr/>
          </p:nvSpPr>
          <p:spPr>
            <a:xfrm>
              <a:off x="7418832" y="1744979"/>
              <a:ext cx="239268" cy="1399032"/>
            </a:xfrm>
            <a:prstGeom prst="rect">
              <a:avLst/>
            </a:prstGeom>
            <a:blipFill>
              <a:blip r:embed="rId12" cstate="print"/>
              <a:stretch>
                <a:fillRect/>
              </a:stretch>
            </a:blipFill>
          </p:spPr>
          <p:txBody>
            <a:bodyPr wrap="square" lIns="0" tIns="0" rIns="0" bIns="0" rtlCol="0"/>
            <a:lstStyle/>
            <a:p>
              <a:endParaRPr/>
            </a:p>
          </p:txBody>
        </p:sp>
        <p:sp>
          <p:nvSpPr>
            <p:cNvPr id="35" name="object 36">
              <a:extLst>
                <a:ext uri="{FF2B5EF4-FFF2-40B4-BE49-F238E27FC236}">
                  <a16:creationId xmlns:a16="http://schemas.microsoft.com/office/drawing/2014/main" id="{B2638ECC-BA4B-6DE9-8B01-D0ABB0100B52}"/>
                </a:ext>
              </a:extLst>
            </p:cNvPr>
            <p:cNvSpPr/>
            <p:nvPr/>
          </p:nvSpPr>
          <p:spPr>
            <a:xfrm>
              <a:off x="7440168" y="1766315"/>
              <a:ext cx="160020" cy="1319784"/>
            </a:xfrm>
            <a:prstGeom prst="rect">
              <a:avLst/>
            </a:prstGeom>
            <a:solidFill>
              <a:schemeClr val="accent1">
                <a:lumMod val="40000"/>
                <a:lumOff val="60000"/>
              </a:schemeClr>
            </a:solidFill>
          </p:spPr>
          <p:txBody>
            <a:bodyPr wrap="square" lIns="0" tIns="0" rIns="0" bIns="0" rtlCol="0"/>
            <a:lstStyle/>
            <a:p>
              <a:endParaRPr/>
            </a:p>
          </p:txBody>
        </p:sp>
        <p:sp>
          <p:nvSpPr>
            <p:cNvPr id="36" name="object 37">
              <a:extLst>
                <a:ext uri="{FF2B5EF4-FFF2-40B4-BE49-F238E27FC236}">
                  <a16:creationId xmlns:a16="http://schemas.microsoft.com/office/drawing/2014/main" id="{B4C74430-A9C2-3224-211F-F51F1A8B3A1B}"/>
                </a:ext>
              </a:extLst>
            </p:cNvPr>
            <p:cNvSpPr/>
            <p:nvPr/>
          </p:nvSpPr>
          <p:spPr>
            <a:xfrm>
              <a:off x="7139940" y="2807207"/>
              <a:ext cx="1851659" cy="1143000"/>
            </a:xfrm>
            <a:prstGeom prst="rect">
              <a:avLst/>
            </a:prstGeom>
            <a:blipFill>
              <a:blip r:embed="rId5" cstate="print"/>
              <a:stretch>
                <a:fillRect/>
              </a:stretch>
            </a:blipFill>
          </p:spPr>
          <p:txBody>
            <a:bodyPr wrap="square" lIns="0" tIns="0" rIns="0" bIns="0" rtlCol="0"/>
            <a:lstStyle/>
            <a:p>
              <a:endParaRPr/>
            </a:p>
          </p:txBody>
        </p:sp>
        <p:sp>
          <p:nvSpPr>
            <p:cNvPr id="37" name="object 38">
              <a:extLst>
                <a:ext uri="{FF2B5EF4-FFF2-40B4-BE49-F238E27FC236}">
                  <a16:creationId xmlns:a16="http://schemas.microsoft.com/office/drawing/2014/main" id="{ECA13DD4-CE10-9208-0EF5-FC937356084F}"/>
                </a:ext>
              </a:extLst>
            </p:cNvPr>
            <p:cNvSpPr/>
            <p:nvPr/>
          </p:nvSpPr>
          <p:spPr>
            <a:xfrm>
              <a:off x="7164324" y="3047999"/>
              <a:ext cx="1844039" cy="696468"/>
            </a:xfrm>
            <a:prstGeom prst="rect">
              <a:avLst/>
            </a:prstGeom>
            <a:blipFill>
              <a:blip r:embed="rId14" cstate="print"/>
              <a:stretch>
                <a:fillRect/>
              </a:stretch>
            </a:blipFill>
          </p:spPr>
          <p:txBody>
            <a:bodyPr wrap="square" lIns="0" tIns="0" rIns="0" bIns="0" rtlCol="0"/>
            <a:lstStyle/>
            <a:p>
              <a:endParaRPr/>
            </a:p>
          </p:txBody>
        </p:sp>
        <p:sp>
          <p:nvSpPr>
            <p:cNvPr id="38" name="object 39">
              <a:extLst>
                <a:ext uri="{FF2B5EF4-FFF2-40B4-BE49-F238E27FC236}">
                  <a16:creationId xmlns:a16="http://schemas.microsoft.com/office/drawing/2014/main" id="{B2D3F785-5FCF-189D-D218-FAACC7EECE19}"/>
                </a:ext>
              </a:extLst>
            </p:cNvPr>
            <p:cNvSpPr/>
            <p:nvPr/>
          </p:nvSpPr>
          <p:spPr>
            <a:xfrm>
              <a:off x="7161276" y="2828543"/>
              <a:ext cx="1772412" cy="1063752"/>
            </a:xfrm>
            <a:prstGeom prst="rect">
              <a:avLst/>
            </a:prstGeom>
            <a:solidFill>
              <a:srgbClr val="0B49CB"/>
            </a:solidFill>
          </p:spPr>
          <p:txBody>
            <a:bodyPr wrap="square" lIns="0" tIns="0" rIns="0" bIns="0" rtlCol="0"/>
            <a:lstStyle/>
            <a:p>
              <a:endParaRPr/>
            </a:p>
          </p:txBody>
        </p:sp>
      </p:grpSp>
      <p:sp>
        <p:nvSpPr>
          <p:cNvPr id="39" name="object 40">
            <a:extLst>
              <a:ext uri="{FF2B5EF4-FFF2-40B4-BE49-F238E27FC236}">
                <a16:creationId xmlns:a16="http://schemas.microsoft.com/office/drawing/2014/main" id="{8CF3E4D0-8956-8D9C-9402-A709280CEC8D}"/>
              </a:ext>
            </a:extLst>
          </p:cNvPr>
          <p:cNvSpPr txBox="1"/>
          <p:nvPr/>
        </p:nvSpPr>
        <p:spPr>
          <a:xfrm>
            <a:off x="8092696" y="3385843"/>
            <a:ext cx="1492885" cy="472565"/>
          </a:xfrm>
          <a:prstGeom prst="rect">
            <a:avLst/>
          </a:prstGeom>
        </p:spPr>
        <p:txBody>
          <a:bodyPr vert="horz" wrap="square" lIns="0" tIns="36195" rIns="0" bIns="0" rtlCol="0">
            <a:spAutoFit/>
          </a:bodyPr>
          <a:lstStyle/>
          <a:p>
            <a:pPr marL="12700" marR="5080">
              <a:lnSpc>
                <a:spcPts val="1650"/>
              </a:lnSpc>
              <a:spcBef>
                <a:spcPts val="280"/>
              </a:spcBef>
            </a:pPr>
            <a:r>
              <a:rPr lang="en-US" sz="1500" spc="-5" dirty="0">
                <a:solidFill>
                  <a:srgbClr val="FFFFFF"/>
                </a:solidFill>
                <a:latin typeface="Carlito"/>
                <a:cs typeface="Carlito"/>
              </a:rPr>
              <a:t>Create a landing outcome label</a:t>
            </a:r>
            <a:endParaRPr lang="en-US" sz="1500" dirty="0">
              <a:latin typeface="Carlito"/>
              <a:cs typeface="Carlito"/>
            </a:endParaRPr>
          </a:p>
        </p:txBody>
      </p:sp>
      <p:grpSp>
        <p:nvGrpSpPr>
          <p:cNvPr id="40" name="object 41">
            <a:extLst>
              <a:ext uri="{FF2B5EF4-FFF2-40B4-BE49-F238E27FC236}">
                <a16:creationId xmlns:a16="http://schemas.microsoft.com/office/drawing/2014/main" id="{F8FE9CB7-539A-078E-FD02-5DFBE97B45B0}"/>
              </a:ext>
            </a:extLst>
          </p:cNvPr>
          <p:cNvGrpSpPr/>
          <p:nvPr/>
        </p:nvGrpSpPr>
        <p:grpSpPr>
          <a:xfrm>
            <a:off x="7941058" y="1846725"/>
            <a:ext cx="1851659" cy="1143000"/>
            <a:chOff x="7139940" y="1478280"/>
            <a:chExt cx="1851659" cy="1143000"/>
          </a:xfrm>
        </p:grpSpPr>
        <p:sp>
          <p:nvSpPr>
            <p:cNvPr id="43" name="object 44">
              <a:extLst>
                <a:ext uri="{FF2B5EF4-FFF2-40B4-BE49-F238E27FC236}">
                  <a16:creationId xmlns:a16="http://schemas.microsoft.com/office/drawing/2014/main" id="{C7022B7C-BEED-0D71-6A0A-CE20F5A6EB9B}"/>
                </a:ext>
              </a:extLst>
            </p:cNvPr>
            <p:cNvSpPr/>
            <p:nvPr/>
          </p:nvSpPr>
          <p:spPr>
            <a:xfrm>
              <a:off x="7139940" y="1478280"/>
              <a:ext cx="1851659" cy="1143000"/>
            </a:xfrm>
            <a:prstGeom prst="rect">
              <a:avLst/>
            </a:prstGeom>
            <a:blipFill>
              <a:blip r:embed="rId5" cstate="print"/>
              <a:stretch>
                <a:fillRect/>
              </a:stretch>
            </a:blipFill>
          </p:spPr>
          <p:txBody>
            <a:bodyPr wrap="square" lIns="0" tIns="0" rIns="0" bIns="0" rtlCol="0"/>
            <a:lstStyle/>
            <a:p>
              <a:endParaRPr/>
            </a:p>
          </p:txBody>
        </p:sp>
        <p:sp>
          <p:nvSpPr>
            <p:cNvPr id="44" name="object 45">
              <a:extLst>
                <a:ext uri="{FF2B5EF4-FFF2-40B4-BE49-F238E27FC236}">
                  <a16:creationId xmlns:a16="http://schemas.microsoft.com/office/drawing/2014/main" id="{5896144A-36C6-C2FE-0CC5-9506326F3033}"/>
                </a:ext>
              </a:extLst>
            </p:cNvPr>
            <p:cNvSpPr/>
            <p:nvPr/>
          </p:nvSpPr>
          <p:spPr>
            <a:xfrm>
              <a:off x="7226808" y="1615440"/>
              <a:ext cx="1717548" cy="903731"/>
            </a:xfrm>
            <a:prstGeom prst="rect">
              <a:avLst/>
            </a:prstGeom>
            <a:blipFill>
              <a:blip r:embed="rId15" cstate="print"/>
              <a:stretch>
                <a:fillRect/>
              </a:stretch>
            </a:blipFill>
          </p:spPr>
          <p:txBody>
            <a:bodyPr wrap="square" lIns="0" tIns="0" rIns="0" bIns="0" rtlCol="0"/>
            <a:lstStyle/>
            <a:p>
              <a:endParaRPr/>
            </a:p>
          </p:txBody>
        </p:sp>
        <p:sp>
          <p:nvSpPr>
            <p:cNvPr id="45" name="object 46">
              <a:extLst>
                <a:ext uri="{FF2B5EF4-FFF2-40B4-BE49-F238E27FC236}">
                  <a16:creationId xmlns:a16="http://schemas.microsoft.com/office/drawing/2014/main" id="{10CAE5D8-141A-6CAB-0C2D-DAEC4CA9398C}"/>
                </a:ext>
              </a:extLst>
            </p:cNvPr>
            <p:cNvSpPr/>
            <p:nvPr/>
          </p:nvSpPr>
          <p:spPr>
            <a:xfrm>
              <a:off x="7161276" y="1499616"/>
              <a:ext cx="1772412" cy="1063752"/>
            </a:xfrm>
            <a:prstGeom prst="rect">
              <a:avLst/>
            </a:prstGeom>
            <a:solidFill>
              <a:srgbClr val="0948CB"/>
            </a:solidFill>
          </p:spPr>
          <p:txBody>
            <a:bodyPr wrap="square" lIns="0" tIns="0" rIns="0" bIns="0" rtlCol="0"/>
            <a:lstStyle/>
            <a:p>
              <a:endParaRPr/>
            </a:p>
          </p:txBody>
        </p:sp>
      </p:grpSp>
      <p:sp>
        <p:nvSpPr>
          <p:cNvPr id="46" name="object 47">
            <a:extLst>
              <a:ext uri="{FF2B5EF4-FFF2-40B4-BE49-F238E27FC236}">
                <a16:creationId xmlns:a16="http://schemas.microsoft.com/office/drawing/2014/main" id="{AB359220-742C-3C69-6BA2-176527177C58}"/>
              </a:ext>
            </a:extLst>
          </p:cNvPr>
          <p:cNvSpPr txBox="1">
            <a:spLocks/>
          </p:cNvSpPr>
          <p:nvPr/>
        </p:nvSpPr>
        <p:spPr>
          <a:xfrm>
            <a:off x="8155179" y="2008014"/>
            <a:ext cx="1373505" cy="471924"/>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indent="-1270" algn="ctr">
              <a:lnSpc>
                <a:spcPct val="91000"/>
              </a:lnSpc>
              <a:spcBef>
                <a:spcPts val="260"/>
              </a:spcBef>
            </a:pPr>
            <a:r>
              <a:rPr lang="fr-CH" sz="1500" spc="-20" dirty="0">
                <a:solidFill>
                  <a:srgbClr val="FFFFFF"/>
                </a:solidFill>
                <a:latin typeface="Carlito"/>
                <a:cs typeface="Carlito"/>
              </a:rPr>
              <a:t>Export data to CSV</a:t>
            </a:r>
            <a:endParaRPr lang="fr-CH" sz="1500" dirty="0">
              <a:latin typeface="Carlito"/>
              <a:cs typeface="Carlito"/>
            </a:endParaRPr>
          </a:p>
        </p:txBody>
      </p:sp>
      <p:sp>
        <p:nvSpPr>
          <p:cNvPr id="52" name="object 19">
            <a:extLst>
              <a:ext uri="{FF2B5EF4-FFF2-40B4-BE49-F238E27FC236}">
                <a16:creationId xmlns:a16="http://schemas.microsoft.com/office/drawing/2014/main" id="{E4C482A7-3A97-991B-A44D-26DC293A1969}"/>
              </a:ext>
            </a:extLst>
          </p:cNvPr>
          <p:cNvSpPr txBox="1"/>
          <p:nvPr/>
        </p:nvSpPr>
        <p:spPr>
          <a:xfrm>
            <a:off x="5827785" y="1886023"/>
            <a:ext cx="1332865" cy="669158"/>
          </a:xfrm>
          <a:prstGeom prst="rect">
            <a:avLst/>
          </a:prstGeom>
        </p:spPr>
        <p:txBody>
          <a:bodyPr vert="horz" wrap="square" lIns="0" tIns="31750" rIns="0" bIns="0" rtlCol="0">
            <a:spAutoFit/>
          </a:bodyPr>
          <a:lstStyle/>
          <a:p>
            <a:pPr marL="12700" marR="5080" indent="4445">
              <a:lnSpc>
                <a:spcPct val="91600"/>
              </a:lnSpc>
              <a:spcBef>
                <a:spcPts val="250"/>
              </a:spcBef>
            </a:pPr>
            <a:r>
              <a:rPr lang="fr-CH" sz="1500" dirty="0" err="1">
                <a:solidFill>
                  <a:srgbClr val="FFFFFF"/>
                </a:solidFill>
                <a:latin typeface="Carlito"/>
                <a:cs typeface="Carlito"/>
              </a:rPr>
              <a:t>Perfrom</a:t>
            </a:r>
            <a:r>
              <a:rPr lang="fr-CH" sz="1500" dirty="0">
                <a:solidFill>
                  <a:srgbClr val="FFFFFF"/>
                </a:solidFill>
                <a:latin typeface="Carlito"/>
                <a:cs typeface="Carlito"/>
              </a:rPr>
              <a:t> EDA and </a:t>
            </a:r>
            <a:r>
              <a:rPr lang="fr-CH" sz="1500" dirty="0" err="1">
                <a:solidFill>
                  <a:srgbClr val="FFFFFF"/>
                </a:solidFill>
                <a:latin typeface="Carlito"/>
                <a:cs typeface="Carlito"/>
              </a:rPr>
              <a:t>determine</a:t>
            </a:r>
            <a:r>
              <a:rPr lang="fr-CH" sz="1500" dirty="0">
                <a:solidFill>
                  <a:srgbClr val="FFFFFF"/>
                </a:solidFill>
                <a:latin typeface="Carlito"/>
                <a:cs typeface="Carlito"/>
              </a:rPr>
              <a:t> </a:t>
            </a:r>
            <a:r>
              <a:rPr lang="fr-CH" sz="1500" dirty="0" err="1">
                <a:solidFill>
                  <a:srgbClr val="FFFFFF"/>
                </a:solidFill>
                <a:latin typeface="Carlito"/>
                <a:cs typeface="Carlito"/>
              </a:rPr>
              <a:t>traning</a:t>
            </a:r>
            <a:r>
              <a:rPr lang="fr-CH" sz="1500" dirty="0">
                <a:solidFill>
                  <a:srgbClr val="FFFFFF"/>
                </a:solidFill>
                <a:latin typeface="Carlito"/>
                <a:cs typeface="Carlito"/>
              </a:rPr>
              <a:t> labels</a:t>
            </a:r>
            <a:endParaRPr sz="1500" dirty="0">
              <a:latin typeface="Carlito"/>
              <a:cs typeface="Carlito"/>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666771"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Charts were used to visualize the relationship between flight number and launch Site, payload and launch site, success rate of each orbit type, flight number and orbit type, the launch success yearly trend. </a:t>
            </a:r>
          </a:p>
          <a:p>
            <a:pPr>
              <a:lnSpc>
                <a:spcPct val="100000"/>
              </a:lnSpc>
              <a:spcBef>
                <a:spcPts val="1400"/>
              </a:spcBef>
            </a:pPr>
            <a:r>
              <a:rPr lang="en-US" sz="1600" dirty="0">
                <a:solidFill>
                  <a:schemeClr val="accent3">
                    <a:lumMod val="25000"/>
                  </a:schemeClr>
                </a:solidFill>
                <a:latin typeface="Abadi"/>
              </a:rPr>
              <a:t>All charts are available on this link: </a:t>
            </a:r>
            <a:r>
              <a:rPr lang="en-US" sz="1600" dirty="0">
                <a:solidFill>
                  <a:schemeClr val="accent3">
                    <a:lumMod val="25000"/>
                  </a:schemeClr>
                </a:solidFill>
                <a:latin typeface="Abadi"/>
                <a:hlinkClick r:id="rId3"/>
              </a:rPr>
              <a:t>https://github.com/Cawi27/Applied-Data-Science-Capstone/blob/main/IBM-DS0321EN-SkillsNetwork_labs_module_2_jupyter-labs-eda-dataviz.ipynb.jupyterlite.ipynb</a:t>
            </a:r>
            <a:endParaRPr lang="en-US" sz="1600" dirty="0">
              <a:solidFill>
                <a:schemeClr val="accent3">
                  <a:lumMod val="25000"/>
                </a:schemeClr>
              </a:solidFill>
              <a:latin typeface="Abadi"/>
            </a:endParaRPr>
          </a:p>
          <a:p>
            <a:endParaRPr lang="en-US" sz="1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Image 5">
            <a:extLst>
              <a:ext uri="{FF2B5EF4-FFF2-40B4-BE49-F238E27FC236}">
                <a16:creationId xmlns:a16="http://schemas.microsoft.com/office/drawing/2014/main" id="{8DB43FEB-1D0D-8BAD-AB2C-6DF66E873131}"/>
              </a:ext>
            </a:extLst>
          </p:cNvPr>
          <p:cNvPicPr>
            <a:picLocks noChangeAspect="1"/>
          </p:cNvPicPr>
          <p:nvPr/>
        </p:nvPicPr>
        <p:blipFill>
          <a:blip r:embed="rId4"/>
          <a:stretch>
            <a:fillRect/>
          </a:stretch>
        </p:blipFill>
        <p:spPr>
          <a:xfrm>
            <a:off x="8483490" y="1934353"/>
            <a:ext cx="2864994" cy="2071469"/>
          </a:xfrm>
          <a:prstGeom prst="rect">
            <a:avLst/>
          </a:prstGeom>
        </p:spPr>
      </p:pic>
      <p:pic>
        <p:nvPicPr>
          <p:cNvPr id="8" name="Image 7">
            <a:extLst>
              <a:ext uri="{FF2B5EF4-FFF2-40B4-BE49-F238E27FC236}">
                <a16:creationId xmlns:a16="http://schemas.microsoft.com/office/drawing/2014/main" id="{9D6A689D-BAF7-950D-614D-F42C31DF5F41}"/>
              </a:ext>
            </a:extLst>
          </p:cNvPr>
          <p:cNvPicPr>
            <a:picLocks noChangeAspect="1"/>
          </p:cNvPicPr>
          <p:nvPr/>
        </p:nvPicPr>
        <p:blipFill>
          <a:blip r:embed="rId5"/>
          <a:stretch>
            <a:fillRect/>
          </a:stretch>
        </p:blipFill>
        <p:spPr>
          <a:xfrm>
            <a:off x="5876870" y="4665462"/>
            <a:ext cx="4039117" cy="1942407"/>
          </a:xfrm>
          <a:prstGeom prst="rect">
            <a:avLst/>
          </a:prstGeom>
        </p:spPr>
      </p:pic>
      <p:pic>
        <p:nvPicPr>
          <p:cNvPr id="10" name="Image 9">
            <a:extLst>
              <a:ext uri="{FF2B5EF4-FFF2-40B4-BE49-F238E27FC236}">
                <a16:creationId xmlns:a16="http://schemas.microsoft.com/office/drawing/2014/main" id="{BA51C87A-356E-6BD8-FC98-347262096AFC}"/>
              </a:ext>
            </a:extLst>
          </p:cNvPr>
          <p:cNvPicPr>
            <a:picLocks noChangeAspect="1"/>
          </p:cNvPicPr>
          <p:nvPr/>
        </p:nvPicPr>
        <p:blipFill>
          <a:blip r:embed="rId6"/>
          <a:stretch>
            <a:fillRect/>
          </a:stretch>
        </p:blipFill>
        <p:spPr>
          <a:xfrm>
            <a:off x="5876870" y="1929825"/>
            <a:ext cx="2241727" cy="2071469"/>
          </a:xfrm>
          <a:prstGeom prst="rect">
            <a:avLst/>
          </a:prstGeom>
        </p:spPr>
      </p:pic>
      <p:pic>
        <p:nvPicPr>
          <p:cNvPr id="12" name="Image 11">
            <a:extLst>
              <a:ext uri="{FF2B5EF4-FFF2-40B4-BE49-F238E27FC236}">
                <a16:creationId xmlns:a16="http://schemas.microsoft.com/office/drawing/2014/main" id="{F2D9331F-08E8-8113-A133-0E493CE3C601}"/>
              </a:ext>
            </a:extLst>
          </p:cNvPr>
          <p:cNvPicPr>
            <a:picLocks noChangeAspect="1"/>
          </p:cNvPicPr>
          <p:nvPr/>
        </p:nvPicPr>
        <p:blipFill>
          <a:blip r:embed="rId7"/>
          <a:stretch>
            <a:fillRect/>
          </a:stretch>
        </p:blipFill>
        <p:spPr>
          <a:xfrm>
            <a:off x="975554" y="4665462"/>
            <a:ext cx="4255682" cy="193777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0205"/>
            <a:ext cx="11110102" cy="469770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SQL queries performed:</a:t>
            </a:r>
          </a:p>
          <a:p>
            <a:pPr lvl="1">
              <a:lnSpc>
                <a:spcPct val="100000"/>
              </a:lnSpc>
              <a:spcBef>
                <a:spcPts val="1400"/>
              </a:spcBef>
            </a:pPr>
            <a:r>
              <a:rPr lang="en-US" sz="1200" dirty="0">
                <a:solidFill>
                  <a:schemeClr val="accent3">
                    <a:lumMod val="25000"/>
                  </a:schemeClr>
                </a:solidFill>
                <a:latin typeface="Abadi"/>
              </a:rPr>
              <a:t>Names of unique launch sites in the space mission.</a:t>
            </a:r>
          </a:p>
          <a:p>
            <a:pPr lvl="1">
              <a:lnSpc>
                <a:spcPct val="100000"/>
              </a:lnSpc>
              <a:spcBef>
                <a:spcPts val="1400"/>
              </a:spcBef>
            </a:pPr>
            <a:r>
              <a:rPr lang="en-US" sz="1200" dirty="0">
                <a:solidFill>
                  <a:schemeClr val="accent3">
                    <a:lumMod val="25000"/>
                  </a:schemeClr>
                </a:solidFill>
                <a:latin typeface="Abadi"/>
              </a:rPr>
              <a:t>5 records where launch sites begin with the string 'CCA’</a:t>
            </a:r>
          </a:p>
          <a:p>
            <a:pPr lvl="1">
              <a:lnSpc>
                <a:spcPct val="100000"/>
              </a:lnSpc>
              <a:spcBef>
                <a:spcPts val="1400"/>
              </a:spcBef>
            </a:pPr>
            <a:r>
              <a:rPr lang="en-US" sz="1200" dirty="0">
                <a:solidFill>
                  <a:schemeClr val="accent3">
                    <a:lumMod val="25000"/>
                  </a:schemeClr>
                </a:solidFill>
                <a:latin typeface="Abadi"/>
              </a:rPr>
              <a:t>Total payload mass carried by boosters launched by NASA (CRS)</a:t>
            </a:r>
          </a:p>
          <a:p>
            <a:pPr lvl="1">
              <a:lnSpc>
                <a:spcPct val="100000"/>
              </a:lnSpc>
              <a:spcBef>
                <a:spcPts val="1400"/>
              </a:spcBef>
            </a:pPr>
            <a:r>
              <a:rPr lang="en-US" sz="1200" dirty="0">
                <a:solidFill>
                  <a:schemeClr val="accent3">
                    <a:lumMod val="25000"/>
                  </a:schemeClr>
                </a:solidFill>
                <a:latin typeface="Abadi"/>
              </a:rPr>
              <a:t>Average payload mass carried by booster version F9 v1.1</a:t>
            </a:r>
          </a:p>
          <a:p>
            <a:pPr lvl="1">
              <a:lnSpc>
                <a:spcPct val="100000"/>
              </a:lnSpc>
              <a:spcBef>
                <a:spcPts val="1400"/>
              </a:spcBef>
            </a:pPr>
            <a:r>
              <a:rPr lang="en-US" sz="1200" dirty="0">
                <a:solidFill>
                  <a:schemeClr val="accent3">
                    <a:lumMod val="25000"/>
                  </a:schemeClr>
                </a:solidFill>
                <a:latin typeface="Abadi"/>
              </a:rPr>
              <a:t>Listed the date when the first successful landing outcome in ground pad was achieved.</a:t>
            </a:r>
          </a:p>
          <a:p>
            <a:pPr lvl="1">
              <a:lnSpc>
                <a:spcPct val="100000"/>
              </a:lnSpc>
              <a:spcBef>
                <a:spcPts val="1400"/>
              </a:spcBef>
            </a:pPr>
            <a:r>
              <a:rPr lang="en-US" sz="1200" dirty="0">
                <a:solidFill>
                  <a:schemeClr val="accent3">
                    <a:lumMod val="25000"/>
                  </a:schemeClr>
                </a:solidFill>
                <a:latin typeface="Abadi"/>
              </a:rPr>
              <a:t>Listed the names of the boosters which have success in drone ship and have payload mass greater than 4000 but less than 6000.</a:t>
            </a:r>
          </a:p>
          <a:p>
            <a:pPr lvl="1">
              <a:lnSpc>
                <a:spcPct val="100000"/>
              </a:lnSpc>
              <a:spcBef>
                <a:spcPts val="1400"/>
              </a:spcBef>
            </a:pPr>
            <a:r>
              <a:rPr lang="en-US" sz="1200" dirty="0">
                <a:solidFill>
                  <a:schemeClr val="accent3">
                    <a:lumMod val="25000"/>
                  </a:schemeClr>
                </a:solidFill>
                <a:latin typeface="Abadi"/>
              </a:rPr>
              <a:t>Listed the total number of successful and failure mission outcomes</a:t>
            </a:r>
          </a:p>
          <a:p>
            <a:pPr lvl="1">
              <a:lnSpc>
                <a:spcPct val="100000"/>
              </a:lnSpc>
              <a:spcBef>
                <a:spcPts val="1400"/>
              </a:spcBef>
            </a:pPr>
            <a:r>
              <a:rPr lang="en-US" sz="1200" dirty="0">
                <a:solidFill>
                  <a:schemeClr val="accent3">
                    <a:lumMod val="25000"/>
                  </a:schemeClr>
                </a:solidFill>
                <a:latin typeface="Abadi"/>
              </a:rPr>
              <a:t>Listed the names of the </a:t>
            </a:r>
            <a:r>
              <a:rPr lang="en-US" sz="1200" dirty="0" err="1">
                <a:solidFill>
                  <a:schemeClr val="accent3">
                    <a:lumMod val="25000"/>
                  </a:schemeClr>
                </a:solidFill>
                <a:latin typeface="Abadi"/>
              </a:rPr>
              <a:t>booster_versions</a:t>
            </a:r>
            <a:r>
              <a:rPr lang="en-US" sz="1200" dirty="0">
                <a:solidFill>
                  <a:schemeClr val="accent3">
                    <a:lumMod val="25000"/>
                  </a:schemeClr>
                </a:solidFill>
                <a:latin typeface="Abadi"/>
              </a:rPr>
              <a:t> which have carried the maximum payload mass.</a:t>
            </a:r>
          </a:p>
          <a:p>
            <a:pPr lvl="1">
              <a:lnSpc>
                <a:spcPct val="100000"/>
              </a:lnSpc>
              <a:spcBef>
                <a:spcPts val="1400"/>
              </a:spcBef>
            </a:pPr>
            <a:r>
              <a:rPr lang="en-US" sz="1200" dirty="0">
                <a:solidFill>
                  <a:schemeClr val="accent3">
                    <a:lumMod val="25000"/>
                  </a:schemeClr>
                </a:solidFill>
                <a:latin typeface="Abadi"/>
              </a:rPr>
              <a:t>Listed the records which will display the month names, failure </a:t>
            </a:r>
            <a:r>
              <a:rPr lang="en-US" sz="1200" dirty="0" err="1">
                <a:solidFill>
                  <a:schemeClr val="accent3">
                    <a:lumMod val="25000"/>
                  </a:schemeClr>
                </a:solidFill>
                <a:latin typeface="Abadi"/>
              </a:rPr>
              <a:t>landing_outcomes</a:t>
            </a:r>
            <a:r>
              <a:rPr lang="en-US" sz="1200" dirty="0">
                <a:solidFill>
                  <a:schemeClr val="accent3">
                    <a:lumMod val="25000"/>
                  </a:schemeClr>
                </a:solidFill>
                <a:latin typeface="Abadi"/>
              </a:rPr>
              <a:t> in drone ship ,booster versions, </a:t>
            </a:r>
            <a:r>
              <a:rPr lang="en-US" sz="1200" dirty="0" err="1">
                <a:solidFill>
                  <a:schemeClr val="accent3">
                    <a:lumMod val="25000"/>
                  </a:schemeClr>
                </a:solidFill>
                <a:latin typeface="Abadi"/>
              </a:rPr>
              <a:t>launch_site</a:t>
            </a:r>
            <a:r>
              <a:rPr lang="en-US" sz="1200" dirty="0">
                <a:solidFill>
                  <a:schemeClr val="accent3">
                    <a:lumMod val="25000"/>
                  </a:schemeClr>
                </a:solidFill>
                <a:latin typeface="Abadi"/>
              </a:rPr>
              <a:t> for the months in year 2015.</a:t>
            </a:r>
          </a:p>
          <a:p>
            <a:pPr lvl="1">
              <a:lnSpc>
                <a:spcPct val="100000"/>
              </a:lnSpc>
              <a:spcBef>
                <a:spcPts val="1400"/>
              </a:spcBef>
            </a:pPr>
            <a:r>
              <a:rPr lang="en-US" sz="1200" dirty="0">
                <a:solidFill>
                  <a:schemeClr val="accent3">
                    <a:lumMod val="25000"/>
                  </a:schemeClr>
                </a:solidFill>
                <a:latin typeface="Abadi"/>
              </a:rPr>
              <a:t>Ranked the count of landing outcomes (such as Failure (drone ship) or Success (ground pad)) between the date 2010-06-04 and 2017-03-20, in descending order.</a:t>
            </a:r>
          </a:p>
          <a:p>
            <a:pPr>
              <a:lnSpc>
                <a:spcPct val="100000"/>
              </a:lnSpc>
              <a:spcBef>
                <a:spcPts val="1400"/>
              </a:spcBef>
            </a:pPr>
            <a:r>
              <a:rPr lang="en-US" sz="1400" dirty="0">
                <a:solidFill>
                  <a:schemeClr val="accent3">
                    <a:lumMod val="25000"/>
                  </a:schemeClr>
                </a:solidFill>
                <a:latin typeface="Abadi"/>
              </a:rPr>
              <a:t>The link to the notebook is </a:t>
            </a:r>
            <a:r>
              <a:rPr lang="en-US" sz="1400" dirty="0">
                <a:solidFill>
                  <a:schemeClr val="accent3">
                    <a:lumMod val="25000"/>
                  </a:schemeClr>
                </a:solidFill>
                <a:latin typeface="Abadi"/>
                <a:hlinkClick r:id="rId3"/>
              </a:rPr>
              <a:t>https://github.com/Cawi27/Applied-Data-Science-Capstone/blob/main/jupyter-labs-eda-sql-coursera_sqllite.ipynb</a:t>
            </a:r>
            <a:endParaRPr lang="en-US" sz="1400" dirty="0">
              <a:solidFill>
                <a:schemeClr val="accent3">
                  <a:lumMod val="25000"/>
                </a:schemeClr>
              </a:solidFill>
              <a:latin typeface="Abadi"/>
            </a:endParaRPr>
          </a:p>
          <a:p>
            <a:pPr marL="0" indent="0">
              <a:lnSpc>
                <a:spcPct val="100000"/>
              </a:lnSpc>
              <a:spcBef>
                <a:spcPts val="1400"/>
              </a:spcBef>
              <a:buNone/>
            </a:pPr>
            <a:endParaRPr lang="en-US" sz="14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launch sites were marked, and map objects such as markers, circles, lines to mark the success or failure of launches for each site on the folium map were added.</a:t>
            </a:r>
          </a:p>
          <a:p>
            <a:pPr>
              <a:lnSpc>
                <a:spcPct val="100000"/>
              </a:lnSpc>
              <a:spcBef>
                <a:spcPts val="1400"/>
              </a:spcBef>
            </a:pPr>
            <a:r>
              <a:rPr lang="en-US" sz="2200" dirty="0">
                <a:solidFill>
                  <a:schemeClr val="accent3">
                    <a:lumMod val="25000"/>
                  </a:schemeClr>
                </a:solidFill>
                <a:latin typeface="Abadi" panose="020B0604020104020204" pitchFamily="34" charset="0"/>
              </a:rPr>
              <a:t>Feature launch outcomes (failure or success) to class 0 and 1.i.e., 0 for failure, and 1 for success were assigned.</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launch sites have relatively high success rate were identified. </a:t>
            </a:r>
          </a:p>
          <a:p>
            <a:pPr>
              <a:lnSpc>
                <a:spcPct val="100000"/>
              </a:lnSpc>
              <a:spcBef>
                <a:spcPts val="1400"/>
              </a:spcBef>
            </a:pPr>
            <a:r>
              <a:rPr lang="en-US" sz="2200" dirty="0">
                <a:solidFill>
                  <a:schemeClr val="accent3">
                    <a:lumMod val="25000"/>
                  </a:schemeClr>
                </a:solidFill>
                <a:latin typeface="Abadi" panose="020B0604020104020204" pitchFamily="34" charset="0"/>
              </a:rPr>
              <a:t>The distances between a launch site to its proximities (like railways, highways and coastlines) were calculated. We answered some question for instance:</a:t>
            </a:r>
          </a:p>
          <a:p>
            <a:endParaRPr lang="en-US" dirty="0"/>
          </a:p>
          <a:p>
            <a:pPr>
              <a:lnSpc>
                <a:spcPct val="100000"/>
              </a:lnSpc>
              <a:spcBef>
                <a:spcPts val="1400"/>
              </a:spcBef>
            </a:pPr>
            <a:r>
              <a:rPr lang="en-US" sz="2400" dirty="0">
                <a:solidFill>
                  <a:schemeClr val="accent3">
                    <a:lumMod val="25000"/>
                  </a:schemeClr>
                </a:solidFill>
                <a:latin typeface="Abadi" panose="020B0604020104020204" pitchFamily="34" charset="0"/>
              </a:rPr>
              <a:t>GitHub link to the notebook: </a:t>
            </a:r>
            <a:r>
              <a:rPr lang="en-US" sz="2400" dirty="0">
                <a:solidFill>
                  <a:schemeClr val="accent3">
                    <a:lumMod val="25000"/>
                  </a:schemeClr>
                </a:solidFill>
                <a:latin typeface="Abadi" panose="020B0604020104020204" pitchFamily="34" charset="0"/>
                <a:hlinkClick r:id="rId3"/>
              </a:rPr>
              <a:t>https://github.com/Cawi27/Applied-Data-Science-Capstone/blob/main/IBM-DS0321EN-SkillsNetwork_labs_module_3_lab_jupyter_launch_site_location.jupyterlite.ipynb</a:t>
            </a: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endParaRPr lang="en-US" sz="24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was built with the following charts:</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charts showing the total launches by a certain sites</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graph showing the relationship with Outcome and Payload Mass (Kg) for the different booster version.</a:t>
            </a:r>
          </a:p>
          <a:p>
            <a:pPr>
              <a:lnSpc>
                <a:spcPct val="100000"/>
              </a:lnSpc>
              <a:spcBef>
                <a:spcPts val="1400"/>
              </a:spcBef>
            </a:pPr>
            <a:r>
              <a:rPr lang="en-US" sz="2000" dirty="0">
                <a:solidFill>
                  <a:schemeClr val="accent3">
                    <a:lumMod val="25000"/>
                  </a:schemeClr>
                </a:solidFill>
                <a:latin typeface="Abadi" panose="020B0604020104020204" pitchFamily="34" charset="0"/>
              </a:rPr>
              <a:t>GitHub link to the notebook: </a:t>
            </a:r>
            <a:r>
              <a:rPr lang="en-US" sz="2000" dirty="0">
                <a:solidFill>
                  <a:schemeClr val="accent3">
                    <a:lumMod val="25000"/>
                  </a:schemeClr>
                </a:solidFill>
                <a:latin typeface="Abadi" panose="020B0604020104020204" pitchFamily="34" charset="0"/>
                <a:hlinkClick r:id="rId3"/>
              </a:rPr>
              <a:t>https://github.com/Cawi27/Applied-Data-Science-Capstone/blob/main/TASK%201%20Add%20a%20Launch%20Site%20Drop-down%20Input%20Component.png</a:t>
            </a: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82980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Models were built to make predications</a:t>
            </a:r>
          </a:p>
          <a:p>
            <a:pPr>
              <a:lnSpc>
                <a:spcPct val="100000"/>
              </a:lnSpc>
              <a:spcBef>
                <a:spcPts val="1400"/>
              </a:spcBef>
            </a:pPr>
            <a:r>
              <a:rPr lang="en-US" sz="2200" dirty="0">
                <a:solidFill>
                  <a:schemeClr val="accent3">
                    <a:lumMod val="25000"/>
                  </a:schemeClr>
                </a:solidFill>
                <a:latin typeface="Abadi" panose="020B0604020104020204" pitchFamily="34" charset="0"/>
              </a:rPr>
              <a:t>GitHub link to the notebook: </a:t>
            </a:r>
            <a:r>
              <a:rPr lang="en-US" sz="2200" dirty="0">
                <a:solidFill>
                  <a:schemeClr val="accent3">
                    <a:lumMod val="25000"/>
                  </a:schemeClr>
                </a:solidFill>
                <a:latin typeface="Abadi" panose="020B0604020104020204" pitchFamily="34" charset="0"/>
                <a:hlinkClick r:id="rId3"/>
              </a:rPr>
              <a:t>https://github.com/Cawi27/Applied-Data-Science-Capstone/blob/main/IBM-DS0321EN-SkillsNetwork_labs_module_4_SpaceX_Machine_Learning_Prediction_Part_5.jupyterlite.ipynb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object 6">
            <a:extLst>
              <a:ext uri="{FF2B5EF4-FFF2-40B4-BE49-F238E27FC236}">
                <a16:creationId xmlns:a16="http://schemas.microsoft.com/office/drawing/2014/main" id="{264C45EE-ABC5-C879-179F-6330391A6742}"/>
              </a:ext>
            </a:extLst>
          </p:cNvPr>
          <p:cNvSpPr/>
          <p:nvPr/>
        </p:nvSpPr>
        <p:spPr>
          <a:xfrm>
            <a:off x="5863846" y="2101232"/>
            <a:ext cx="237744" cy="1389888"/>
          </a:xfrm>
          <a:prstGeom prst="rect">
            <a:avLst/>
          </a:prstGeom>
          <a:blipFill>
            <a:blip r:embed="rId4" cstate="print"/>
            <a:stretch>
              <a:fillRect/>
            </a:stretch>
          </a:blipFill>
        </p:spPr>
        <p:txBody>
          <a:bodyPr wrap="square" lIns="0" tIns="0" rIns="0" bIns="0" rtlCol="0"/>
          <a:lstStyle/>
          <a:p>
            <a:endParaRPr/>
          </a:p>
        </p:txBody>
      </p:sp>
      <p:grpSp>
        <p:nvGrpSpPr>
          <p:cNvPr id="6" name="object 7">
            <a:extLst>
              <a:ext uri="{FF2B5EF4-FFF2-40B4-BE49-F238E27FC236}">
                <a16:creationId xmlns:a16="http://schemas.microsoft.com/office/drawing/2014/main" id="{E6835CF7-AA98-7A36-458A-A7761B75C2C4}"/>
              </a:ext>
            </a:extLst>
          </p:cNvPr>
          <p:cNvGrpSpPr/>
          <p:nvPr/>
        </p:nvGrpSpPr>
        <p:grpSpPr>
          <a:xfrm>
            <a:off x="5583429" y="1825389"/>
            <a:ext cx="1851660" cy="1607820"/>
            <a:chOff x="4782311" y="1478280"/>
            <a:chExt cx="1851660" cy="1607820"/>
          </a:xfrm>
        </p:grpSpPr>
        <p:sp>
          <p:nvSpPr>
            <p:cNvPr id="7" name="object 8">
              <a:extLst>
                <a:ext uri="{FF2B5EF4-FFF2-40B4-BE49-F238E27FC236}">
                  <a16:creationId xmlns:a16="http://schemas.microsoft.com/office/drawing/2014/main" id="{94BF23E5-9F8D-7D4E-B0B7-E4C2EDE9325F}"/>
                </a:ext>
              </a:extLst>
            </p:cNvPr>
            <p:cNvSpPr/>
            <p:nvPr/>
          </p:nvSpPr>
          <p:spPr>
            <a:xfrm>
              <a:off x="5084063" y="1766316"/>
              <a:ext cx="158496" cy="1319784"/>
            </a:xfrm>
            <a:prstGeom prst="rect">
              <a:avLst/>
            </a:prstGeom>
            <a:solidFill>
              <a:schemeClr val="accent1">
                <a:lumMod val="40000"/>
                <a:lumOff val="60000"/>
              </a:schemeClr>
            </a:solidFill>
          </p:spPr>
          <p:txBody>
            <a:bodyPr wrap="square" lIns="0" tIns="0" rIns="0" bIns="0" rtlCol="0"/>
            <a:lstStyle/>
            <a:p>
              <a:endParaRPr/>
            </a:p>
          </p:txBody>
        </p:sp>
        <p:sp>
          <p:nvSpPr>
            <p:cNvPr id="8" name="object 9">
              <a:extLst>
                <a:ext uri="{FF2B5EF4-FFF2-40B4-BE49-F238E27FC236}">
                  <a16:creationId xmlns:a16="http://schemas.microsoft.com/office/drawing/2014/main" id="{53D49BFA-D0DC-BCBA-E41E-280B41E06491}"/>
                </a:ext>
              </a:extLst>
            </p:cNvPr>
            <p:cNvSpPr/>
            <p:nvPr/>
          </p:nvSpPr>
          <p:spPr>
            <a:xfrm>
              <a:off x="4782311" y="1478280"/>
              <a:ext cx="1851660" cy="1143000"/>
            </a:xfrm>
            <a:prstGeom prst="rect">
              <a:avLst/>
            </a:prstGeom>
            <a:blipFill>
              <a:blip r:embed="rId5" cstate="print"/>
              <a:stretch>
                <a:fillRect/>
              </a:stretch>
            </a:blipFill>
          </p:spPr>
          <p:txBody>
            <a:bodyPr wrap="square" lIns="0" tIns="0" rIns="0" bIns="0" rtlCol="0"/>
            <a:lstStyle/>
            <a:p>
              <a:endParaRPr/>
            </a:p>
          </p:txBody>
        </p:sp>
        <p:sp>
          <p:nvSpPr>
            <p:cNvPr id="9" name="object 10">
              <a:extLst>
                <a:ext uri="{FF2B5EF4-FFF2-40B4-BE49-F238E27FC236}">
                  <a16:creationId xmlns:a16="http://schemas.microsoft.com/office/drawing/2014/main" id="{B1B51086-9FD2-7D8E-E4FC-78AC78E39496}"/>
                </a:ext>
              </a:extLst>
            </p:cNvPr>
            <p:cNvSpPr/>
            <p:nvPr/>
          </p:nvSpPr>
          <p:spPr>
            <a:xfrm>
              <a:off x="4888991" y="1719072"/>
              <a:ext cx="1677923" cy="696467"/>
            </a:xfrm>
            <a:prstGeom prst="rect">
              <a:avLst/>
            </a:prstGeom>
            <a:blipFill>
              <a:blip r:embed="rId6" cstate="print"/>
              <a:stretch>
                <a:fillRect/>
              </a:stretch>
            </a:blipFill>
          </p:spPr>
          <p:txBody>
            <a:bodyPr wrap="square" lIns="0" tIns="0" rIns="0" bIns="0" rtlCol="0"/>
            <a:lstStyle/>
            <a:p>
              <a:endParaRPr/>
            </a:p>
          </p:txBody>
        </p:sp>
        <p:sp>
          <p:nvSpPr>
            <p:cNvPr id="10" name="object 11">
              <a:extLst>
                <a:ext uri="{FF2B5EF4-FFF2-40B4-BE49-F238E27FC236}">
                  <a16:creationId xmlns:a16="http://schemas.microsoft.com/office/drawing/2014/main" id="{6727FDBB-AB1B-4319-0496-861990C4246E}"/>
                </a:ext>
              </a:extLst>
            </p:cNvPr>
            <p:cNvSpPr/>
            <p:nvPr/>
          </p:nvSpPr>
          <p:spPr>
            <a:xfrm>
              <a:off x="4803647" y="1499616"/>
              <a:ext cx="1772411" cy="1063752"/>
            </a:xfrm>
            <a:prstGeom prst="rect">
              <a:avLst/>
            </a:prstGeom>
            <a:solidFill>
              <a:srgbClr val="0948CB"/>
            </a:solidFill>
          </p:spPr>
          <p:txBody>
            <a:bodyPr wrap="square" lIns="0" tIns="0" rIns="0" bIns="0" rtlCol="0"/>
            <a:lstStyle/>
            <a:p>
              <a:endParaRPr/>
            </a:p>
          </p:txBody>
        </p:sp>
      </p:grpSp>
      <p:grpSp>
        <p:nvGrpSpPr>
          <p:cNvPr id="12" name="object 13">
            <a:extLst>
              <a:ext uri="{FF2B5EF4-FFF2-40B4-BE49-F238E27FC236}">
                <a16:creationId xmlns:a16="http://schemas.microsoft.com/office/drawing/2014/main" id="{4D588990-A67A-D9DE-D09B-C3FC2B457333}"/>
              </a:ext>
            </a:extLst>
          </p:cNvPr>
          <p:cNvGrpSpPr/>
          <p:nvPr/>
        </p:nvGrpSpPr>
        <p:grpSpPr>
          <a:xfrm>
            <a:off x="5583429" y="3154316"/>
            <a:ext cx="1851660" cy="1666239"/>
            <a:chOff x="4782311" y="2807207"/>
            <a:chExt cx="1851660" cy="1666239"/>
          </a:xfrm>
        </p:grpSpPr>
        <p:sp>
          <p:nvSpPr>
            <p:cNvPr id="13" name="object 14">
              <a:extLst>
                <a:ext uri="{FF2B5EF4-FFF2-40B4-BE49-F238E27FC236}">
                  <a16:creationId xmlns:a16="http://schemas.microsoft.com/office/drawing/2014/main" id="{9336935A-14DE-E248-5D98-968A81AA6D05}"/>
                </a:ext>
              </a:extLst>
            </p:cNvPr>
            <p:cNvSpPr/>
            <p:nvPr/>
          </p:nvSpPr>
          <p:spPr>
            <a:xfrm>
              <a:off x="5062727" y="3073907"/>
              <a:ext cx="237744" cy="1399032"/>
            </a:xfrm>
            <a:prstGeom prst="rect">
              <a:avLst/>
            </a:prstGeom>
            <a:blipFill>
              <a:blip r:embed="rId7" cstate="print"/>
              <a:stretch>
                <a:fillRect/>
              </a:stretch>
            </a:blipFill>
          </p:spPr>
          <p:txBody>
            <a:bodyPr wrap="square" lIns="0" tIns="0" rIns="0" bIns="0" rtlCol="0"/>
            <a:lstStyle/>
            <a:p>
              <a:endParaRPr/>
            </a:p>
          </p:txBody>
        </p:sp>
        <p:sp>
          <p:nvSpPr>
            <p:cNvPr id="14" name="object 15">
              <a:extLst>
                <a:ext uri="{FF2B5EF4-FFF2-40B4-BE49-F238E27FC236}">
                  <a16:creationId xmlns:a16="http://schemas.microsoft.com/office/drawing/2014/main" id="{9DCD4A3A-F905-F5AC-78AB-E422316D1B06}"/>
                </a:ext>
              </a:extLst>
            </p:cNvPr>
            <p:cNvSpPr/>
            <p:nvPr/>
          </p:nvSpPr>
          <p:spPr>
            <a:xfrm>
              <a:off x="5084063" y="3095243"/>
              <a:ext cx="158496" cy="1319784"/>
            </a:xfrm>
            <a:prstGeom prst="rect">
              <a:avLst/>
            </a:prstGeom>
            <a:solidFill>
              <a:schemeClr val="accent1">
                <a:lumMod val="40000"/>
                <a:lumOff val="60000"/>
              </a:schemeClr>
            </a:solidFill>
          </p:spPr>
          <p:txBody>
            <a:bodyPr wrap="square" lIns="0" tIns="0" rIns="0" bIns="0" rtlCol="0"/>
            <a:lstStyle/>
            <a:p>
              <a:endParaRPr/>
            </a:p>
          </p:txBody>
        </p:sp>
        <p:sp>
          <p:nvSpPr>
            <p:cNvPr id="15" name="object 16">
              <a:extLst>
                <a:ext uri="{FF2B5EF4-FFF2-40B4-BE49-F238E27FC236}">
                  <a16:creationId xmlns:a16="http://schemas.microsoft.com/office/drawing/2014/main" id="{14B0D1F8-B19D-7091-9902-6CD28F008A35}"/>
                </a:ext>
              </a:extLst>
            </p:cNvPr>
            <p:cNvSpPr/>
            <p:nvPr/>
          </p:nvSpPr>
          <p:spPr>
            <a:xfrm>
              <a:off x="4782311" y="2807207"/>
              <a:ext cx="1851660" cy="1143000"/>
            </a:xfrm>
            <a:prstGeom prst="rect">
              <a:avLst/>
            </a:prstGeom>
            <a:blipFill>
              <a:blip r:embed="rId5" cstate="print"/>
              <a:stretch>
                <a:fillRect/>
              </a:stretch>
            </a:blipFill>
          </p:spPr>
          <p:txBody>
            <a:bodyPr wrap="square" lIns="0" tIns="0" rIns="0" bIns="0" rtlCol="0"/>
            <a:lstStyle/>
            <a:p>
              <a:endParaRPr/>
            </a:p>
          </p:txBody>
        </p:sp>
        <p:sp>
          <p:nvSpPr>
            <p:cNvPr id="16" name="object 17">
              <a:extLst>
                <a:ext uri="{FF2B5EF4-FFF2-40B4-BE49-F238E27FC236}">
                  <a16:creationId xmlns:a16="http://schemas.microsoft.com/office/drawing/2014/main" id="{ACD37121-B356-3D37-CD7D-193F2E6C8AF9}"/>
                </a:ext>
              </a:extLst>
            </p:cNvPr>
            <p:cNvSpPr/>
            <p:nvPr/>
          </p:nvSpPr>
          <p:spPr>
            <a:xfrm>
              <a:off x="4888991" y="2839211"/>
              <a:ext cx="1677923" cy="1115568"/>
            </a:xfrm>
            <a:prstGeom prst="rect">
              <a:avLst/>
            </a:prstGeom>
            <a:blipFill>
              <a:blip r:embed="rId8" cstate="print"/>
              <a:stretch>
                <a:fillRect/>
              </a:stretch>
            </a:blipFill>
          </p:spPr>
          <p:txBody>
            <a:bodyPr wrap="square" lIns="0" tIns="0" rIns="0" bIns="0" rtlCol="0"/>
            <a:lstStyle/>
            <a:p>
              <a:endParaRPr/>
            </a:p>
          </p:txBody>
        </p:sp>
        <p:sp>
          <p:nvSpPr>
            <p:cNvPr id="17" name="object 18">
              <a:extLst>
                <a:ext uri="{FF2B5EF4-FFF2-40B4-BE49-F238E27FC236}">
                  <a16:creationId xmlns:a16="http://schemas.microsoft.com/office/drawing/2014/main" id="{FAE10ABA-6CA8-E063-5643-626F2B641519}"/>
                </a:ext>
              </a:extLst>
            </p:cNvPr>
            <p:cNvSpPr/>
            <p:nvPr/>
          </p:nvSpPr>
          <p:spPr>
            <a:xfrm>
              <a:off x="4803647" y="2828543"/>
              <a:ext cx="1772411" cy="1063752"/>
            </a:xfrm>
            <a:prstGeom prst="rect">
              <a:avLst/>
            </a:prstGeom>
            <a:solidFill>
              <a:srgbClr val="0948CB"/>
            </a:solidFill>
          </p:spPr>
          <p:txBody>
            <a:bodyPr wrap="square" lIns="0" tIns="0" rIns="0" bIns="0" rtlCol="0"/>
            <a:lstStyle/>
            <a:p>
              <a:endParaRPr/>
            </a:p>
          </p:txBody>
        </p:sp>
      </p:grpSp>
      <p:sp>
        <p:nvSpPr>
          <p:cNvPr id="18" name="object 19">
            <a:extLst>
              <a:ext uri="{FF2B5EF4-FFF2-40B4-BE49-F238E27FC236}">
                <a16:creationId xmlns:a16="http://schemas.microsoft.com/office/drawing/2014/main" id="{89BF712C-1999-6133-DE00-5926B1772325}"/>
              </a:ext>
            </a:extLst>
          </p:cNvPr>
          <p:cNvSpPr txBox="1"/>
          <p:nvPr/>
        </p:nvSpPr>
        <p:spPr>
          <a:xfrm>
            <a:off x="5794694" y="3243256"/>
            <a:ext cx="1332865" cy="669158"/>
          </a:xfrm>
          <a:prstGeom prst="rect">
            <a:avLst/>
          </a:prstGeom>
        </p:spPr>
        <p:txBody>
          <a:bodyPr vert="horz" wrap="square" lIns="0" tIns="31750" rIns="0" bIns="0" rtlCol="0">
            <a:spAutoFit/>
          </a:bodyPr>
          <a:lstStyle/>
          <a:p>
            <a:pPr marL="12700" marR="5080" indent="4445">
              <a:lnSpc>
                <a:spcPct val="91600"/>
              </a:lnSpc>
              <a:spcBef>
                <a:spcPts val="250"/>
              </a:spcBef>
            </a:pPr>
            <a:r>
              <a:rPr lang="fr-CH" sz="1500" dirty="0" err="1">
                <a:solidFill>
                  <a:srgbClr val="FFFFFF"/>
                </a:solidFill>
                <a:latin typeface="Carlito"/>
                <a:cs typeface="Carlito"/>
              </a:rPr>
              <a:t>Standardize</a:t>
            </a:r>
            <a:r>
              <a:rPr lang="fr-CH" sz="1500" dirty="0">
                <a:solidFill>
                  <a:srgbClr val="FFFFFF"/>
                </a:solidFill>
                <a:latin typeface="Carlito"/>
                <a:cs typeface="Carlito"/>
              </a:rPr>
              <a:t> data, fit </a:t>
            </a:r>
            <a:r>
              <a:rPr lang="fr-CH" sz="1500" dirty="0" err="1">
                <a:solidFill>
                  <a:srgbClr val="FFFFFF"/>
                </a:solidFill>
                <a:latin typeface="Carlito"/>
                <a:cs typeface="Carlito"/>
              </a:rPr>
              <a:t>it</a:t>
            </a:r>
            <a:r>
              <a:rPr lang="fr-CH" sz="1500" dirty="0">
                <a:solidFill>
                  <a:srgbClr val="FFFFFF"/>
                </a:solidFill>
                <a:latin typeface="Carlito"/>
                <a:cs typeface="Carlito"/>
              </a:rPr>
              <a:t> and </a:t>
            </a:r>
            <a:r>
              <a:rPr lang="fr-CH" sz="1500" dirty="0" err="1">
                <a:solidFill>
                  <a:srgbClr val="FFFFFF"/>
                </a:solidFill>
                <a:latin typeface="Carlito"/>
                <a:cs typeface="Carlito"/>
              </a:rPr>
              <a:t>transform</a:t>
            </a:r>
            <a:r>
              <a:rPr lang="fr-CH" sz="1500" dirty="0">
                <a:solidFill>
                  <a:srgbClr val="FFFFFF"/>
                </a:solidFill>
                <a:latin typeface="Carlito"/>
                <a:cs typeface="Carlito"/>
              </a:rPr>
              <a:t> </a:t>
            </a:r>
            <a:r>
              <a:rPr lang="fr-CH" sz="1500" dirty="0" err="1">
                <a:solidFill>
                  <a:srgbClr val="FFFFFF"/>
                </a:solidFill>
                <a:latin typeface="Carlito"/>
                <a:cs typeface="Carlito"/>
              </a:rPr>
              <a:t>it</a:t>
            </a:r>
            <a:endParaRPr sz="1500" dirty="0">
              <a:latin typeface="Carlito"/>
              <a:cs typeface="Carlito"/>
            </a:endParaRPr>
          </a:p>
        </p:txBody>
      </p:sp>
      <p:grpSp>
        <p:nvGrpSpPr>
          <p:cNvPr id="19" name="object 20">
            <a:extLst>
              <a:ext uri="{FF2B5EF4-FFF2-40B4-BE49-F238E27FC236}">
                <a16:creationId xmlns:a16="http://schemas.microsoft.com/office/drawing/2014/main" id="{33BE8BD6-C5B7-9D97-194E-9DCF66D4AB0A}"/>
              </a:ext>
            </a:extLst>
          </p:cNvPr>
          <p:cNvGrpSpPr/>
          <p:nvPr/>
        </p:nvGrpSpPr>
        <p:grpSpPr>
          <a:xfrm>
            <a:off x="5583429" y="4484768"/>
            <a:ext cx="2790825" cy="1141730"/>
            <a:chOff x="4782311" y="4137659"/>
            <a:chExt cx="2790825" cy="1141730"/>
          </a:xfrm>
        </p:grpSpPr>
        <p:sp>
          <p:nvSpPr>
            <p:cNvPr id="20" name="object 21">
              <a:extLst>
                <a:ext uri="{FF2B5EF4-FFF2-40B4-BE49-F238E27FC236}">
                  <a16:creationId xmlns:a16="http://schemas.microsoft.com/office/drawing/2014/main" id="{1A2D0048-C375-6059-256E-97ED773215CD}"/>
                </a:ext>
              </a:extLst>
            </p:cNvPr>
            <p:cNvSpPr/>
            <p:nvPr/>
          </p:nvSpPr>
          <p:spPr>
            <a:xfrm>
              <a:off x="5146547" y="4319015"/>
              <a:ext cx="2426207" cy="239268"/>
            </a:xfrm>
            <a:prstGeom prst="rect">
              <a:avLst/>
            </a:prstGeom>
            <a:blipFill>
              <a:blip r:embed="rId9" cstate="print"/>
              <a:stretch>
                <a:fillRect/>
              </a:stretch>
            </a:blipFill>
          </p:spPr>
          <p:txBody>
            <a:bodyPr wrap="square" lIns="0" tIns="0" rIns="0" bIns="0" rtlCol="0"/>
            <a:lstStyle/>
            <a:p>
              <a:endParaRPr/>
            </a:p>
          </p:txBody>
        </p:sp>
        <p:sp>
          <p:nvSpPr>
            <p:cNvPr id="21" name="object 22">
              <a:extLst>
                <a:ext uri="{FF2B5EF4-FFF2-40B4-BE49-F238E27FC236}">
                  <a16:creationId xmlns:a16="http://schemas.microsoft.com/office/drawing/2014/main" id="{5C7553B5-3172-2A24-F78A-D17C6DFA692F}"/>
                </a:ext>
              </a:extLst>
            </p:cNvPr>
            <p:cNvSpPr/>
            <p:nvPr/>
          </p:nvSpPr>
          <p:spPr>
            <a:xfrm>
              <a:off x="5167883" y="4340351"/>
              <a:ext cx="2346960" cy="160019"/>
            </a:xfrm>
            <a:prstGeom prst="rect">
              <a:avLst/>
            </a:prstGeom>
            <a:solidFill>
              <a:schemeClr val="accent1">
                <a:lumMod val="40000"/>
                <a:lumOff val="60000"/>
              </a:schemeClr>
            </a:solidFill>
          </p:spPr>
          <p:txBody>
            <a:bodyPr wrap="square" lIns="0" tIns="0" rIns="0" bIns="0" rtlCol="0"/>
            <a:lstStyle/>
            <a:p>
              <a:endParaRPr/>
            </a:p>
          </p:txBody>
        </p:sp>
        <p:sp>
          <p:nvSpPr>
            <p:cNvPr id="22" name="object 23">
              <a:extLst>
                <a:ext uri="{FF2B5EF4-FFF2-40B4-BE49-F238E27FC236}">
                  <a16:creationId xmlns:a16="http://schemas.microsoft.com/office/drawing/2014/main" id="{3AA7B93D-ABC4-6F4D-E516-B12F4C43B19F}"/>
                </a:ext>
              </a:extLst>
            </p:cNvPr>
            <p:cNvSpPr/>
            <p:nvPr/>
          </p:nvSpPr>
          <p:spPr>
            <a:xfrm>
              <a:off x="4782311" y="4137659"/>
              <a:ext cx="1851660" cy="1141476"/>
            </a:xfrm>
            <a:prstGeom prst="rect">
              <a:avLst/>
            </a:prstGeom>
            <a:blipFill>
              <a:blip r:embed="rId10" cstate="print"/>
              <a:stretch>
                <a:fillRect/>
              </a:stretch>
            </a:blipFill>
          </p:spPr>
          <p:txBody>
            <a:bodyPr wrap="square" lIns="0" tIns="0" rIns="0" bIns="0" rtlCol="0"/>
            <a:lstStyle/>
            <a:p>
              <a:endParaRPr/>
            </a:p>
          </p:txBody>
        </p:sp>
        <p:sp>
          <p:nvSpPr>
            <p:cNvPr id="23" name="object 24">
              <a:extLst>
                <a:ext uri="{FF2B5EF4-FFF2-40B4-BE49-F238E27FC236}">
                  <a16:creationId xmlns:a16="http://schemas.microsoft.com/office/drawing/2014/main" id="{2A7E8209-294A-E8AD-8CFF-BA01FC0132D2}"/>
                </a:ext>
              </a:extLst>
            </p:cNvPr>
            <p:cNvSpPr/>
            <p:nvPr/>
          </p:nvSpPr>
          <p:spPr>
            <a:xfrm>
              <a:off x="4850891" y="4273295"/>
              <a:ext cx="1755648" cy="905256"/>
            </a:xfrm>
            <a:prstGeom prst="rect">
              <a:avLst/>
            </a:prstGeom>
            <a:blipFill>
              <a:blip r:embed="rId11" cstate="print"/>
              <a:stretch>
                <a:fillRect/>
              </a:stretch>
            </a:blipFill>
          </p:spPr>
          <p:txBody>
            <a:bodyPr wrap="square" lIns="0" tIns="0" rIns="0" bIns="0" rtlCol="0"/>
            <a:lstStyle/>
            <a:p>
              <a:endParaRPr/>
            </a:p>
          </p:txBody>
        </p:sp>
        <p:sp>
          <p:nvSpPr>
            <p:cNvPr id="24" name="object 25">
              <a:extLst>
                <a:ext uri="{FF2B5EF4-FFF2-40B4-BE49-F238E27FC236}">
                  <a16:creationId xmlns:a16="http://schemas.microsoft.com/office/drawing/2014/main" id="{1C523B50-E838-C604-F42E-49E73B348333}"/>
                </a:ext>
              </a:extLst>
            </p:cNvPr>
            <p:cNvSpPr/>
            <p:nvPr/>
          </p:nvSpPr>
          <p:spPr>
            <a:xfrm>
              <a:off x="4803647" y="4158995"/>
              <a:ext cx="1772411" cy="1062227"/>
            </a:xfrm>
            <a:prstGeom prst="rect">
              <a:avLst/>
            </a:prstGeom>
            <a:solidFill>
              <a:srgbClr val="0B49CB"/>
            </a:solidFill>
          </p:spPr>
          <p:txBody>
            <a:bodyPr wrap="square" lIns="0" tIns="0" rIns="0" bIns="0" rtlCol="0"/>
            <a:lstStyle/>
            <a:p>
              <a:endParaRPr dirty="0"/>
            </a:p>
          </p:txBody>
        </p:sp>
      </p:grpSp>
      <p:sp>
        <p:nvSpPr>
          <p:cNvPr id="25" name="object 26">
            <a:extLst>
              <a:ext uri="{FF2B5EF4-FFF2-40B4-BE49-F238E27FC236}">
                <a16:creationId xmlns:a16="http://schemas.microsoft.com/office/drawing/2014/main" id="{D5E769AD-D361-77C9-0976-2836D41DA5F5}"/>
              </a:ext>
            </a:extLst>
          </p:cNvPr>
          <p:cNvSpPr txBox="1"/>
          <p:nvPr/>
        </p:nvSpPr>
        <p:spPr>
          <a:xfrm>
            <a:off x="5738496" y="4780030"/>
            <a:ext cx="1403985" cy="659155"/>
          </a:xfrm>
          <a:prstGeom prst="rect">
            <a:avLst/>
          </a:prstGeom>
        </p:spPr>
        <p:txBody>
          <a:bodyPr vert="horz" wrap="square" lIns="0" tIns="35560" rIns="0" bIns="0" rtlCol="0">
            <a:spAutoFit/>
          </a:bodyPr>
          <a:lstStyle/>
          <a:p>
            <a:pPr marL="12700" marR="5080" algn="ctr">
              <a:lnSpc>
                <a:spcPct val="89800"/>
              </a:lnSpc>
              <a:spcBef>
                <a:spcPts val="280"/>
              </a:spcBef>
            </a:pPr>
            <a:r>
              <a:rPr lang="fr-CH" sz="1500" spc="-10" dirty="0">
                <a:solidFill>
                  <a:srgbClr val="FFFFFF"/>
                </a:solidFill>
                <a:latin typeface="Carlito"/>
                <a:cs typeface="Carlito"/>
              </a:rPr>
              <a:t>Split data </a:t>
            </a:r>
            <a:r>
              <a:rPr lang="fr-CH" sz="1500" spc="-10" dirty="0" err="1">
                <a:solidFill>
                  <a:srgbClr val="FFFFFF"/>
                </a:solidFill>
                <a:latin typeface="Carlito"/>
                <a:cs typeface="Carlito"/>
              </a:rPr>
              <a:t>into</a:t>
            </a:r>
            <a:r>
              <a:rPr lang="fr-CH" sz="1500" spc="-10" dirty="0">
                <a:solidFill>
                  <a:srgbClr val="FFFFFF"/>
                </a:solidFill>
                <a:latin typeface="Carlito"/>
                <a:cs typeface="Carlito"/>
              </a:rPr>
              <a:t> training and test sets</a:t>
            </a:r>
            <a:endParaRPr sz="1500" dirty="0">
              <a:latin typeface="Carlito"/>
              <a:cs typeface="Carlito"/>
            </a:endParaRPr>
          </a:p>
        </p:txBody>
      </p:sp>
      <p:grpSp>
        <p:nvGrpSpPr>
          <p:cNvPr id="26" name="object 27">
            <a:extLst>
              <a:ext uri="{FF2B5EF4-FFF2-40B4-BE49-F238E27FC236}">
                <a16:creationId xmlns:a16="http://schemas.microsoft.com/office/drawing/2014/main" id="{0327DC1A-016A-7D07-C6C5-541E104B701D}"/>
              </a:ext>
            </a:extLst>
          </p:cNvPr>
          <p:cNvGrpSpPr/>
          <p:nvPr/>
        </p:nvGrpSpPr>
        <p:grpSpPr>
          <a:xfrm>
            <a:off x="7933437" y="3442352"/>
            <a:ext cx="1859280" cy="2205355"/>
            <a:chOff x="7139940" y="3073907"/>
            <a:chExt cx="1859280" cy="2205355"/>
          </a:xfrm>
        </p:grpSpPr>
        <p:sp>
          <p:nvSpPr>
            <p:cNvPr id="27" name="object 28">
              <a:extLst>
                <a:ext uri="{FF2B5EF4-FFF2-40B4-BE49-F238E27FC236}">
                  <a16:creationId xmlns:a16="http://schemas.microsoft.com/office/drawing/2014/main" id="{C93FC553-97BF-8C8F-3B62-A373CEC0E7CC}"/>
                </a:ext>
              </a:extLst>
            </p:cNvPr>
            <p:cNvSpPr/>
            <p:nvPr/>
          </p:nvSpPr>
          <p:spPr>
            <a:xfrm>
              <a:off x="7418832" y="3073907"/>
              <a:ext cx="239268" cy="1399032"/>
            </a:xfrm>
            <a:prstGeom prst="rect">
              <a:avLst/>
            </a:prstGeom>
            <a:blipFill>
              <a:blip r:embed="rId12" cstate="print"/>
              <a:stretch>
                <a:fillRect/>
              </a:stretch>
            </a:blipFill>
          </p:spPr>
          <p:txBody>
            <a:bodyPr wrap="square" lIns="0" tIns="0" rIns="0" bIns="0" rtlCol="0"/>
            <a:lstStyle/>
            <a:p>
              <a:endParaRPr/>
            </a:p>
          </p:txBody>
        </p:sp>
        <p:sp>
          <p:nvSpPr>
            <p:cNvPr id="28" name="object 29">
              <a:extLst>
                <a:ext uri="{FF2B5EF4-FFF2-40B4-BE49-F238E27FC236}">
                  <a16:creationId xmlns:a16="http://schemas.microsoft.com/office/drawing/2014/main" id="{3D32E2A2-AA68-F0FD-8617-202AA454D755}"/>
                </a:ext>
              </a:extLst>
            </p:cNvPr>
            <p:cNvSpPr/>
            <p:nvPr/>
          </p:nvSpPr>
          <p:spPr>
            <a:xfrm>
              <a:off x="7440168" y="3095243"/>
              <a:ext cx="160020" cy="1319784"/>
            </a:xfrm>
            <a:prstGeom prst="rect">
              <a:avLst/>
            </a:prstGeom>
            <a:solidFill>
              <a:schemeClr val="accent1">
                <a:lumMod val="40000"/>
                <a:lumOff val="60000"/>
              </a:schemeClr>
            </a:solidFill>
          </p:spPr>
          <p:txBody>
            <a:bodyPr wrap="square" lIns="0" tIns="0" rIns="0" bIns="0" rtlCol="0"/>
            <a:lstStyle/>
            <a:p>
              <a:endParaRPr/>
            </a:p>
          </p:txBody>
        </p:sp>
        <p:sp>
          <p:nvSpPr>
            <p:cNvPr id="29" name="object 30">
              <a:extLst>
                <a:ext uri="{FF2B5EF4-FFF2-40B4-BE49-F238E27FC236}">
                  <a16:creationId xmlns:a16="http://schemas.microsoft.com/office/drawing/2014/main" id="{5F979546-A984-86A6-4781-C61565BA39E0}"/>
                </a:ext>
              </a:extLst>
            </p:cNvPr>
            <p:cNvSpPr/>
            <p:nvPr/>
          </p:nvSpPr>
          <p:spPr>
            <a:xfrm>
              <a:off x="7139940" y="4137659"/>
              <a:ext cx="1851659" cy="1141476"/>
            </a:xfrm>
            <a:prstGeom prst="rect">
              <a:avLst/>
            </a:prstGeom>
            <a:blipFill>
              <a:blip r:embed="rId10" cstate="print"/>
              <a:stretch>
                <a:fillRect/>
              </a:stretch>
            </a:blipFill>
          </p:spPr>
          <p:txBody>
            <a:bodyPr wrap="square" lIns="0" tIns="0" rIns="0" bIns="0" rtlCol="0"/>
            <a:lstStyle/>
            <a:p>
              <a:endParaRPr/>
            </a:p>
          </p:txBody>
        </p:sp>
        <p:sp>
          <p:nvSpPr>
            <p:cNvPr id="30" name="object 31">
              <a:extLst>
                <a:ext uri="{FF2B5EF4-FFF2-40B4-BE49-F238E27FC236}">
                  <a16:creationId xmlns:a16="http://schemas.microsoft.com/office/drawing/2014/main" id="{AD1447F7-9E40-5A8F-4A87-44957DEE368D}"/>
                </a:ext>
              </a:extLst>
            </p:cNvPr>
            <p:cNvSpPr/>
            <p:nvPr/>
          </p:nvSpPr>
          <p:spPr>
            <a:xfrm>
              <a:off x="7173468" y="4378451"/>
              <a:ext cx="1825752" cy="694944"/>
            </a:xfrm>
            <a:prstGeom prst="rect">
              <a:avLst/>
            </a:prstGeom>
            <a:blipFill>
              <a:blip r:embed="rId13" cstate="print"/>
              <a:stretch>
                <a:fillRect/>
              </a:stretch>
            </a:blipFill>
          </p:spPr>
          <p:txBody>
            <a:bodyPr wrap="square" lIns="0" tIns="0" rIns="0" bIns="0" rtlCol="0"/>
            <a:lstStyle/>
            <a:p>
              <a:endParaRPr/>
            </a:p>
          </p:txBody>
        </p:sp>
        <p:sp>
          <p:nvSpPr>
            <p:cNvPr id="31" name="object 32">
              <a:extLst>
                <a:ext uri="{FF2B5EF4-FFF2-40B4-BE49-F238E27FC236}">
                  <a16:creationId xmlns:a16="http://schemas.microsoft.com/office/drawing/2014/main" id="{40024E06-CA38-2605-21BE-85922436CDF6}"/>
                </a:ext>
              </a:extLst>
            </p:cNvPr>
            <p:cNvSpPr/>
            <p:nvPr/>
          </p:nvSpPr>
          <p:spPr>
            <a:xfrm>
              <a:off x="7161276" y="4158995"/>
              <a:ext cx="1772412" cy="1062227"/>
            </a:xfrm>
            <a:prstGeom prst="rect">
              <a:avLst/>
            </a:prstGeom>
            <a:solidFill>
              <a:srgbClr val="0948CB"/>
            </a:solidFill>
          </p:spPr>
          <p:txBody>
            <a:bodyPr wrap="square" lIns="0" tIns="0" rIns="0" bIns="0" rtlCol="0"/>
            <a:lstStyle/>
            <a:p>
              <a:endParaRPr dirty="0"/>
            </a:p>
          </p:txBody>
        </p:sp>
      </p:grpSp>
      <p:sp>
        <p:nvSpPr>
          <p:cNvPr id="32" name="object 33">
            <a:extLst>
              <a:ext uri="{FF2B5EF4-FFF2-40B4-BE49-F238E27FC236}">
                <a16:creationId xmlns:a16="http://schemas.microsoft.com/office/drawing/2014/main" id="{86726B08-82CB-C0EE-7C4F-09D1A83883DA}"/>
              </a:ext>
            </a:extLst>
          </p:cNvPr>
          <p:cNvSpPr txBox="1"/>
          <p:nvPr/>
        </p:nvSpPr>
        <p:spPr>
          <a:xfrm>
            <a:off x="8101839" y="4772551"/>
            <a:ext cx="1483995" cy="676724"/>
          </a:xfrm>
          <a:prstGeom prst="rect">
            <a:avLst/>
          </a:prstGeom>
        </p:spPr>
        <p:txBody>
          <a:bodyPr vert="horz" wrap="square" lIns="0" tIns="36195" rIns="0" bIns="0" rtlCol="0">
            <a:spAutoFit/>
          </a:bodyPr>
          <a:lstStyle/>
          <a:p>
            <a:pPr marL="12700" marR="5080">
              <a:lnSpc>
                <a:spcPts val="1650"/>
              </a:lnSpc>
              <a:spcBef>
                <a:spcPts val="280"/>
              </a:spcBef>
            </a:pPr>
            <a:r>
              <a:rPr lang="en-US" sz="1200" spc="-5" dirty="0">
                <a:solidFill>
                  <a:srgbClr val="FFFFFF"/>
                </a:solidFill>
                <a:latin typeface="Carlito"/>
                <a:cs typeface="Carlito"/>
              </a:rPr>
              <a:t>Create a </a:t>
            </a:r>
            <a:r>
              <a:rPr lang="en-US" sz="1200" spc="-5" dirty="0" err="1">
                <a:solidFill>
                  <a:srgbClr val="FFFFFF"/>
                </a:solidFill>
                <a:latin typeface="Carlito"/>
                <a:cs typeface="Carlito"/>
              </a:rPr>
              <a:t>GridSearchCV</a:t>
            </a:r>
            <a:r>
              <a:rPr lang="en-US" sz="1200" spc="-5" dirty="0">
                <a:solidFill>
                  <a:srgbClr val="FFFFFF"/>
                </a:solidFill>
                <a:latin typeface="Carlito"/>
                <a:cs typeface="Carlito"/>
              </a:rPr>
              <a:t> object with cv = 10 to find best parameters</a:t>
            </a:r>
            <a:endParaRPr lang="en-US" sz="1200" dirty="0">
              <a:latin typeface="Carlito"/>
              <a:cs typeface="Carlito"/>
            </a:endParaRPr>
          </a:p>
        </p:txBody>
      </p:sp>
      <p:grpSp>
        <p:nvGrpSpPr>
          <p:cNvPr id="33" name="object 34">
            <a:extLst>
              <a:ext uri="{FF2B5EF4-FFF2-40B4-BE49-F238E27FC236}">
                <a16:creationId xmlns:a16="http://schemas.microsoft.com/office/drawing/2014/main" id="{A0AAD65D-F97F-2EF4-D53F-B1ECC862041F}"/>
              </a:ext>
            </a:extLst>
          </p:cNvPr>
          <p:cNvGrpSpPr/>
          <p:nvPr/>
        </p:nvGrpSpPr>
        <p:grpSpPr>
          <a:xfrm>
            <a:off x="7933437" y="2113424"/>
            <a:ext cx="1868805" cy="2205355"/>
            <a:chOff x="7139940" y="1744979"/>
            <a:chExt cx="1868805" cy="2205355"/>
          </a:xfrm>
        </p:grpSpPr>
        <p:sp>
          <p:nvSpPr>
            <p:cNvPr id="34" name="object 35">
              <a:extLst>
                <a:ext uri="{FF2B5EF4-FFF2-40B4-BE49-F238E27FC236}">
                  <a16:creationId xmlns:a16="http://schemas.microsoft.com/office/drawing/2014/main" id="{DDAA6EF8-ED0B-2EC9-50F0-9A208A7FC026}"/>
                </a:ext>
              </a:extLst>
            </p:cNvPr>
            <p:cNvSpPr/>
            <p:nvPr/>
          </p:nvSpPr>
          <p:spPr>
            <a:xfrm>
              <a:off x="7418832" y="1744979"/>
              <a:ext cx="239268" cy="1399032"/>
            </a:xfrm>
            <a:prstGeom prst="rect">
              <a:avLst/>
            </a:prstGeom>
            <a:blipFill>
              <a:blip r:embed="rId12" cstate="print"/>
              <a:stretch>
                <a:fillRect/>
              </a:stretch>
            </a:blipFill>
          </p:spPr>
          <p:txBody>
            <a:bodyPr wrap="square" lIns="0" tIns="0" rIns="0" bIns="0" rtlCol="0"/>
            <a:lstStyle/>
            <a:p>
              <a:endParaRPr/>
            </a:p>
          </p:txBody>
        </p:sp>
        <p:sp>
          <p:nvSpPr>
            <p:cNvPr id="35" name="object 36">
              <a:extLst>
                <a:ext uri="{FF2B5EF4-FFF2-40B4-BE49-F238E27FC236}">
                  <a16:creationId xmlns:a16="http://schemas.microsoft.com/office/drawing/2014/main" id="{73F6182E-C600-5704-FC20-70CD467B01DC}"/>
                </a:ext>
              </a:extLst>
            </p:cNvPr>
            <p:cNvSpPr/>
            <p:nvPr/>
          </p:nvSpPr>
          <p:spPr>
            <a:xfrm>
              <a:off x="7440168" y="1766315"/>
              <a:ext cx="160020" cy="1319784"/>
            </a:xfrm>
            <a:prstGeom prst="rect">
              <a:avLst/>
            </a:prstGeom>
            <a:solidFill>
              <a:schemeClr val="accent1">
                <a:lumMod val="40000"/>
                <a:lumOff val="60000"/>
              </a:schemeClr>
            </a:solidFill>
          </p:spPr>
          <p:txBody>
            <a:bodyPr wrap="square" lIns="0" tIns="0" rIns="0" bIns="0" rtlCol="0"/>
            <a:lstStyle/>
            <a:p>
              <a:endParaRPr/>
            </a:p>
          </p:txBody>
        </p:sp>
        <p:sp>
          <p:nvSpPr>
            <p:cNvPr id="36" name="object 37">
              <a:extLst>
                <a:ext uri="{FF2B5EF4-FFF2-40B4-BE49-F238E27FC236}">
                  <a16:creationId xmlns:a16="http://schemas.microsoft.com/office/drawing/2014/main" id="{D8237B52-97FF-C8AE-AF54-133A571D10C8}"/>
                </a:ext>
              </a:extLst>
            </p:cNvPr>
            <p:cNvSpPr/>
            <p:nvPr/>
          </p:nvSpPr>
          <p:spPr>
            <a:xfrm>
              <a:off x="7139940" y="2807207"/>
              <a:ext cx="1851659" cy="1143000"/>
            </a:xfrm>
            <a:prstGeom prst="rect">
              <a:avLst/>
            </a:prstGeom>
            <a:blipFill>
              <a:blip r:embed="rId5" cstate="print"/>
              <a:stretch>
                <a:fillRect/>
              </a:stretch>
            </a:blipFill>
          </p:spPr>
          <p:txBody>
            <a:bodyPr wrap="square" lIns="0" tIns="0" rIns="0" bIns="0" rtlCol="0"/>
            <a:lstStyle/>
            <a:p>
              <a:endParaRPr/>
            </a:p>
          </p:txBody>
        </p:sp>
        <p:sp>
          <p:nvSpPr>
            <p:cNvPr id="37" name="object 38">
              <a:extLst>
                <a:ext uri="{FF2B5EF4-FFF2-40B4-BE49-F238E27FC236}">
                  <a16:creationId xmlns:a16="http://schemas.microsoft.com/office/drawing/2014/main" id="{ABDC77F5-64C8-2098-3C72-A6C36691C789}"/>
                </a:ext>
              </a:extLst>
            </p:cNvPr>
            <p:cNvSpPr/>
            <p:nvPr/>
          </p:nvSpPr>
          <p:spPr>
            <a:xfrm>
              <a:off x="7164324" y="3047999"/>
              <a:ext cx="1844039" cy="696468"/>
            </a:xfrm>
            <a:prstGeom prst="rect">
              <a:avLst/>
            </a:prstGeom>
            <a:blipFill>
              <a:blip r:embed="rId14" cstate="print"/>
              <a:stretch>
                <a:fillRect/>
              </a:stretch>
            </a:blipFill>
          </p:spPr>
          <p:txBody>
            <a:bodyPr wrap="square" lIns="0" tIns="0" rIns="0" bIns="0" rtlCol="0"/>
            <a:lstStyle/>
            <a:p>
              <a:endParaRPr/>
            </a:p>
          </p:txBody>
        </p:sp>
        <p:sp>
          <p:nvSpPr>
            <p:cNvPr id="38" name="object 39">
              <a:extLst>
                <a:ext uri="{FF2B5EF4-FFF2-40B4-BE49-F238E27FC236}">
                  <a16:creationId xmlns:a16="http://schemas.microsoft.com/office/drawing/2014/main" id="{78127D87-8C6E-3B48-6148-73F97C4CAC45}"/>
                </a:ext>
              </a:extLst>
            </p:cNvPr>
            <p:cNvSpPr/>
            <p:nvPr/>
          </p:nvSpPr>
          <p:spPr>
            <a:xfrm>
              <a:off x="7161276" y="2828543"/>
              <a:ext cx="1772412" cy="1063752"/>
            </a:xfrm>
            <a:prstGeom prst="rect">
              <a:avLst/>
            </a:prstGeom>
            <a:solidFill>
              <a:srgbClr val="0B49CB"/>
            </a:solidFill>
          </p:spPr>
          <p:txBody>
            <a:bodyPr wrap="square" lIns="0" tIns="0" rIns="0" bIns="0" rtlCol="0"/>
            <a:lstStyle/>
            <a:p>
              <a:endParaRPr/>
            </a:p>
          </p:txBody>
        </p:sp>
      </p:grpSp>
      <p:sp>
        <p:nvSpPr>
          <p:cNvPr id="39" name="object 40">
            <a:extLst>
              <a:ext uri="{FF2B5EF4-FFF2-40B4-BE49-F238E27FC236}">
                <a16:creationId xmlns:a16="http://schemas.microsoft.com/office/drawing/2014/main" id="{9DA62020-5FE5-B226-CEEE-2D31CF6073AA}"/>
              </a:ext>
            </a:extLst>
          </p:cNvPr>
          <p:cNvSpPr txBox="1"/>
          <p:nvPr/>
        </p:nvSpPr>
        <p:spPr>
          <a:xfrm>
            <a:off x="8112823" y="3280391"/>
            <a:ext cx="1492885" cy="908582"/>
          </a:xfrm>
          <a:prstGeom prst="rect">
            <a:avLst/>
          </a:prstGeom>
        </p:spPr>
        <p:txBody>
          <a:bodyPr vert="horz" wrap="square" lIns="0" tIns="36195" rIns="0" bIns="0" rtlCol="0">
            <a:spAutoFit/>
          </a:bodyPr>
          <a:lstStyle/>
          <a:p>
            <a:pPr marL="12700" marR="5080">
              <a:lnSpc>
                <a:spcPts val="1650"/>
              </a:lnSpc>
              <a:spcBef>
                <a:spcPts val="280"/>
              </a:spcBef>
            </a:pPr>
            <a:r>
              <a:rPr lang="en-US" sz="1500" spc="-5" dirty="0">
                <a:solidFill>
                  <a:srgbClr val="FFFFFF"/>
                </a:solidFill>
                <a:latin typeface="Carlito"/>
                <a:cs typeface="Carlito"/>
              </a:rPr>
              <a:t>Calculate the accuracy on the test data using </a:t>
            </a:r>
            <a:r>
              <a:rPr lang="en-US" sz="1500" spc="-5" dirty="0" err="1">
                <a:solidFill>
                  <a:srgbClr val="FFFFFF"/>
                </a:solidFill>
                <a:latin typeface="Carlito"/>
                <a:cs typeface="Carlito"/>
              </a:rPr>
              <a:t>method.score</a:t>
            </a:r>
            <a:r>
              <a:rPr lang="en-US" sz="1500" spc="-5" dirty="0">
                <a:solidFill>
                  <a:srgbClr val="FFFFFF"/>
                </a:solidFill>
                <a:latin typeface="Carlito"/>
                <a:cs typeface="Carlito"/>
              </a:rPr>
              <a:t>()</a:t>
            </a:r>
            <a:endParaRPr lang="en-US" sz="1500" dirty="0">
              <a:latin typeface="Carlito"/>
              <a:cs typeface="Carlito"/>
            </a:endParaRPr>
          </a:p>
        </p:txBody>
      </p:sp>
      <p:grpSp>
        <p:nvGrpSpPr>
          <p:cNvPr id="40" name="object 41">
            <a:extLst>
              <a:ext uri="{FF2B5EF4-FFF2-40B4-BE49-F238E27FC236}">
                <a16:creationId xmlns:a16="http://schemas.microsoft.com/office/drawing/2014/main" id="{88B4BD6F-268B-46E4-5271-68CC2E8F985D}"/>
              </a:ext>
            </a:extLst>
          </p:cNvPr>
          <p:cNvGrpSpPr/>
          <p:nvPr/>
        </p:nvGrpSpPr>
        <p:grpSpPr>
          <a:xfrm>
            <a:off x="7941058" y="1846725"/>
            <a:ext cx="2790825" cy="1143000"/>
            <a:chOff x="7139940" y="1478280"/>
            <a:chExt cx="2790825" cy="1143000"/>
          </a:xfrm>
        </p:grpSpPr>
        <p:sp>
          <p:nvSpPr>
            <p:cNvPr id="41" name="object 42">
              <a:extLst>
                <a:ext uri="{FF2B5EF4-FFF2-40B4-BE49-F238E27FC236}">
                  <a16:creationId xmlns:a16="http://schemas.microsoft.com/office/drawing/2014/main" id="{BC46B25B-6C71-2AC0-1BA3-B2F11FDDB50B}"/>
                </a:ext>
              </a:extLst>
            </p:cNvPr>
            <p:cNvSpPr/>
            <p:nvPr/>
          </p:nvSpPr>
          <p:spPr>
            <a:xfrm>
              <a:off x="7504176" y="1661160"/>
              <a:ext cx="2426207" cy="237744"/>
            </a:xfrm>
            <a:prstGeom prst="rect">
              <a:avLst/>
            </a:prstGeom>
            <a:blipFill>
              <a:blip r:embed="rId15" cstate="print"/>
              <a:stretch>
                <a:fillRect/>
              </a:stretch>
            </a:blipFill>
          </p:spPr>
          <p:txBody>
            <a:bodyPr wrap="square" lIns="0" tIns="0" rIns="0" bIns="0" rtlCol="0"/>
            <a:lstStyle/>
            <a:p>
              <a:endParaRPr/>
            </a:p>
          </p:txBody>
        </p:sp>
        <p:sp>
          <p:nvSpPr>
            <p:cNvPr id="42" name="object 43">
              <a:extLst>
                <a:ext uri="{FF2B5EF4-FFF2-40B4-BE49-F238E27FC236}">
                  <a16:creationId xmlns:a16="http://schemas.microsoft.com/office/drawing/2014/main" id="{61D63B6A-A2FE-C888-1F8A-0E4299B87CC7}"/>
                </a:ext>
              </a:extLst>
            </p:cNvPr>
            <p:cNvSpPr/>
            <p:nvPr/>
          </p:nvSpPr>
          <p:spPr>
            <a:xfrm>
              <a:off x="7525512" y="1682496"/>
              <a:ext cx="2346959" cy="158496"/>
            </a:xfrm>
            <a:prstGeom prst="rect">
              <a:avLst/>
            </a:prstGeom>
            <a:solidFill>
              <a:schemeClr val="accent1">
                <a:lumMod val="40000"/>
                <a:lumOff val="60000"/>
              </a:schemeClr>
            </a:solidFill>
          </p:spPr>
          <p:txBody>
            <a:bodyPr wrap="square" lIns="0" tIns="0" rIns="0" bIns="0" rtlCol="0"/>
            <a:lstStyle/>
            <a:p>
              <a:endParaRPr/>
            </a:p>
          </p:txBody>
        </p:sp>
        <p:sp>
          <p:nvSpPr>
            <p:cNvPr id="43" name="object 44">
              <a:extLst>
                <a:ext uri="{FF2B5EF4-FFF2-40B4-BE49-F238E27FC236}">
                  <a16:creationId xmlns:a16="http://schemas.microsoft.com/office/drawing/2014/main" id="{B9B0FE8F-FD2E-3CC9-9C16-69DDA0C1E9E2}"/>
                </a:ext>
              </a:extLst>
            </p:cNvPr>
            <p:cNvSpPr/>
            <p:nvPr/>
          </p:nvSpPr>
          <p:spPr>
            <a:xfrm>
              <a:off x="7139940" y="1478280"/>
              <a:ext cx="1851659" cy="1143000"/>
            </a:xfrm>
            <a:prstGeom prst="rect">
              <a:avLst/>
            </a:prstGeom>
            <a:blipFill>
              <a:blip r:embed="rId5" cstate="print"/>
              <a:stretch>
                <a:fillRect/>
              </a:stretch>
            </a:blipFill>
          </p:spPr>
          <p:txBody>
            <a:bodyPr wrap="square" lIns="0" tIns="0" rIns="0" bIns="0" rtlCol="0"/>
            <a:lstStyle/>
            <a:p>
              <a:endParaRPr/>
            </a:p>
          </p:txBody>
        </p:sp>
        <p:sp>
          <p:nvSpPr>
            <p:cNvPr id="44" name="object 45">
              <a:extLst>
                <a:ext uri="{FF2B5EF4-FFF2-40B4-BE49-F238E27FC236}">
                  <a16:creationId xmlns:a16="http://schemas.microsoft.com/office/drawing/2014/main" id="{24EC257F-1505-BDB3-1B1B-F7E379E958C2}"/>
                </a:ext>
              </a:extLst>
            </p:cNvPr>
            <p:cNvSpPr/>
            <p:nvPr/>
          </p:nvSpPr>
          <p:spPr>
            <a:xfrm>
              <a:off x="7226808" y="1615440"/>
              <a:ext cx="1717548" cy="903731"/>
            </a:xfrm>
            <a:prstGeom prst="rect">
              <a:avLst/>
            </a:prstGeom>
            <a:blipFill>
              <a:blip r:embed="rId16" cstate="print"/>
              <a:stretch>
                <a:fillRect/>
              </a:stretch>
            </a:blipFill>
          </p:spPr>
          <p:txBody>
            <a:bodyPr wrap="square" lIns="0" tIns="0" rIns="0" bIns="0" rtlCol="0"/>
            <a:lstStyle/>
            <a:p>
              <a:endParaRPr/>
            </a:p>
          </p:txBody>
        </p:sp>
        <p:sp>
          <p:nvSpPr>
            <p:cNvPr id="45" name="object 46">
              <a:extLst>
                <a:ext uri="{FF2B5EF4-FFF2-40B4-BE49-F238E27FC236}">
                  <a16:creationId xmlns:a16="http://schemas.microsoft.com/office/drawing/2014/main" id="{5E18065A-9F25-6534-A4C6-579C20879B4F}"/>
                </a:ext>
              </a:extLst>
            </p:cNvPr>
            <p:cNvSpPr/>
            <p:nvPr/>
          </p:nvSpPr>
          <p:spPr>
            <a:xfrm>
              <a:off x="7161276" y="1499616"/>
              <a:ext cx="1772412" cy="1063752"/>
            </a:xfrm>
            <a:prstGeom prst="rect">
              <a:avLst/>
            </a:prstGeom>
            <a:solidFill>
              <a:srgbClr val="0948CB"/>
            </a:solidFill>
          </p:spPr>
          <p:txBody>
            <a:bodyPr wrap="square" lIns="0" tIns="0" rIns="0" bIns="0" rtlCol="0"/>
            <a:lstStyle/>
            <a:p>
              <a:endParaRPr/>
            </a:p>
          </p:txBody>
        </p:sp>
      </p:grpSp>
      <p:sp>
        <p:nvSpPr>
          <p:cNvPr id="46" name="object 47">
            <a:extLst>
              <a:ext uri="{FF2B5EF4-FFF2-40B4-BE49-F238E27FC236}">
                <a16:creationId xmlns:a16="http://schemas.microsoft.com/office/drawing/2014/main" id="{01A35C61-31DB-8736-F110-ACEE495DE20A}"/>
              </a:ext>
            </a:extLst>
          </p:cNvPr>
          <p:cNvSpPr txBox="1">
            <a:spLocks/>
          </p:cNvSpPr>
          <p:nvPr/>
        </p:nvSpPr>
        <p:spPr>
          <a:xfrm>
            <a:off x="8155179" y="2008014"/>
            <a:ext cx="1373505" cy="689932"/>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nSpc>
                <a:spcPts val="1650"/>
              </a:lnSpc>
              <a:spcBef>
                <a:spcPts val="280"/>
              </a:spcBef>
            </a:pPr>
            <a:r>
              <a:rPr lang="en-US" sz="1500" spc="-5" dirty="0">
                <a:solidFill>
                  <a:srgbClr val="FFFFFF"/>
                </a:solidFill>
                <a:latin typeface="Carlito"/>
                <a:cs typeface="Carlito"/>
              </a:rPr>
              <a:t>Create the confusion matrix for all models</a:t>
            </a:r>
            <a:endParaRPr lang="en-US" sz="1500" dirty="0">
              <a:latin typeface="Carlito"/>
              <a:cs typeface="Carlito"/>
            </a:endParaRPr>
          </a:p>
        </p:txBody>
      </p:sp>
      <p:grpSp>
        <p:nvGrpSpPr>
          <p:cNvPr id="47" name="object 48">
            <a:extLst>
              <a:ext uri="{FF2B5EF4-FFF2-40B4-BE49-F238E27FC236}">
                <a16:creationId xmlns:a16="http://schemas.microsoft.com/office/drawing/2014/main" id="{15B55187-D657-3CD9-8D4E-1E1BB4755300}"/>
              </a:ext>
            </a:extLst>
          </p:cNvPr>
          <p:cNvGrpSpPr/>
          <p:nvPr/>
        </p:nvGrpSpPr>
        <p:grpSpPr>
          <a:xfrm>
            <a:off x="10071609" y="1846725"/>
            <a:ext cx="1894839" cy="1143000"/>
            <a:chOff x="9496043" y="1478280"/>
            <a:chExt cx="1894839" cy="1143000"/>
          </a:xfrm>
        </p:grpSpPr>
        <p:sp>
          <p:nvSpPr>
            <p:cNvPr id="48" name="object 49">
              <a:extLst>
                <a:ext uri="{FF2B5EF4-FFF2-40B4-BE49-F238E27FC236}">
                  <a16:creationId xmlns:a16="http://schemas.microsoft.com/office/drawing/2014/main" id="{FD1AC1ED-C3AF-6B05-6FE5-F3A0AE7D6872}"/>
                </a:ext>
              </a:extLst>
            </p:cNvPr>
            <p:cNvSpPr/>
            <p:nvPr/>
          </p:nvSpPr>
          <p:spPr>
            <a:xfrm>
              <a:off x="9496043" y="1478280"/>
              <a:ext cx="1851659" cy="1143000"/>
            </a:xfrm>
            <a:prstGeom prst="rect">
              <a:avLst/>
            </a:prstGeom>
            <a:blipFill>
              <a:blip r:embed="rId5" cstate="print"/>
              <a:stretch>
                <a:fillRect/>
              </a:stretch>
            </a:blipFill>
          </p:spPr>
          <p:txBody>
            <a:bodyPr wrap="square" lIns="0" tIns="0" rIns="0" bIns="0" rtlCol="0"/>
            <a:lstStyle/>
            <a:p>
              <a:endParaRPr/>
            </a:p>
          </p:txBody>
        </p:sp>
        <p:sp>
          <p:nvSpPr>
            <p:cNvPr id="49" name="object 50">
              <a:extLst>
                <a:ext uri="{FF2B5EF4-FFF2-40B4-BE49-F238E27FC236}">
                  <a16:creationId xmlns:a16="http://schemas.microsoft.com/office/drawing/2014/main" id="{7406E47F-3DA4-91F4-796B-E89460FE3D4F}"/>
                </a:ext>
              </a:extLst>
            </p:cNvPr>
            <p:cNvSpPr/>
            <p:nvPr/>
          </p:nvSpPr>
          <p:spPr>
            <a:xfrm>
              <a:off x="9497567" y="1615440"/>
              <a:ext cx="1892807" cy="903731"/>
            </a:xfrm>
            <a:prstGeom prst="rect">
              <a:avLst/>
            </a:prstGeom>
            <a:blipFill>
              <a:blip r:embed="rId17" cstate="print"/>
              <a:stretch>
                <a:fillRect/>
              </a:stretch>
            </a:blipFill>
          </p:spPr>
          <p:txBody>
            <a:bodyPr wrap="square" lIns="0" tIns="0" rIns="0" bIns="0" rtlCol="0"/>
            <a:lstStyle/>
            <a:p>
              <a:endParaRPr/>
            </a:p>
          </p:txBody>
        </p:sp>
        <p:sp>
          <p:nvSpPr>
            <p:cNvPr id="50" name="object 51">
              <a:extLst>
                <a:ext uri="{FF2B5EF4-FFF2-40B4-BE49-F238E27FC236}">
                  <a16:creationId xmlns:a16="http://schemas.microsoft.com/office/drawing/2014/main" id="{3A75CC0E-35FE-A9BB-3FE5-D31D7AF409B5}"/>
                </a:ext>
              </a:extLst>
            </p:cNvPr>
            <p:cNvSpPr/>
            <p:nvPr/>
          </p:nvSpPr>
          <p:spPr>
            <a:xfrm>
              <a:off x="9517379" y="1499616"/>
              <a:ext cx="1772412" cy="1063752"/>
            </a:xfrm>
            <a:prstGeom prst="rect">
              <a:avLst/>
            </a:prstGeom>
            <a:solidFill>
              <a:srgbClr val="0B49CB"/>
            </a:solidFill>
          </p:spPr>
          <p:txBody>
            <a:bodyPr wrap="square" lIns="0" tIns="0" rIns="0" bIns="0" rtlCol="0"/>
            <a:lstStyle/>
            <a:p>
              <a:endParaRPr/>
            </a:p>
          </p:txBody>
        </p:sp>
      </p:grpSp>
      <p:sp>
        <p:nvSpPr>
          <p:cNvPr id="51" name="object 52">
            <a:extLst>
              <a:ext uri="{FF2B5EF4-FFF2-40B4-BE49-F238E27FC236}">
                <a16:creationId xmlns:a16="http://schemas.microsoft.com/office/drawing/2014/main" id="{4BC08FE2-C29F-C9DC-9770-D89E18DA0BAE}"/>
              </a:ext>
            </a:extLst>
          </p:cNvPr>
          <p:cNvSpPr txBox="1"/>
          <p:nvPr/>
        </p:nvSpPr>
        <p:spPr>
          <a:xfrm>
            <a:off x="10227818" y="1981750"/>
            <a:ext cx="1539240" cy="873572"/>
          </a:xfrm>
          <a:prstGeom prst="rect">
            <a:avLst/>
          </a:prstGeom>
        </p:spPr>
        <p:txBody>
          <a:bodyPr vert="horz" wrap="square" lIns="0" tIns="33020" rIns="0" bIns="0" rtlCol="0">
            <a:spAutoFit/>
          </a:bodyPr>
          <a:lstStyle/>
          <a:p>
            <a:pPr marL="12700" marR="5080" indent="-1270" algn="ctr">
              <a:lnSpc>
                <a:spcPct val="91000"/>
              </a:lnSpc>
              <a:spcBef>
                <a:spcPts val="260"/>
              </a:spcBef>
            </a:pPr>
            <a:r>
              <a:rPr lang="fr-CH" sz="1500" spc="-20" dirty="0" err="1">
                <a:solidFill>
                  <a:srgbClr val="FFFFFF"/>
                </a:solidFill>
                <a:latin typeface="Carlito"/>
                <a:cs typeface="Carlito"/>
              </a:rPr>
              <a:t>Find</a:t>
            </a:r>
            <a:r>
              <a:rPr lang="fr-CH" sz="1500" spc="-20" dirty="0">
                <a:solidFill>
                  <a:srgbClr val="FFFFFF"/>
                </a:solidFill>
                <a:latin typeface="Carlito"/>
                <a:cs typeface="Carlito"/>
              </a:rPr>
              <a:t> the best </a:t>
            </a:r>
            <a:r>
              <a:rPr lang="fr-CH" sz="1500" spc="-20" dirty="0" err="1">
                <a:solidFill>
                  <a:srgbClr val="FFFFFF"/>
                </a:solidFill>
                <a:latin typeface="Carlito"/>
                <a:cs typeface="Carlito"/>
              </a:rPr>
              <a:t>method</a:t>
            </a:r>
            <a:r>
              <a:rPr lang="fr-CH" sz="1500" spc="-20" dirty="0">
                <a:solidFill>
                  <a:srgbClr val="FFFFFF"/>
                </a:solidFill>
                <a:latin typeface="Carlito"/>
                <a:cs typeface="Carlito"/>
              </a:rPr>
              <a:t> </a:t>
            </a:r>
            <a:r>
              <a:rPr lang="fr-CH" sz="1500" spc="-20" dirty="0" err="1">
                <a:solidFill>
                  <a:srgbClr val="FFFFFF"/>
                </a:solidFill>
                <a:latin typeface="Carlito"/>
                <a:cs typeface="Carlito"/>
              </a:rPr>
              <a:t>wirh</a:t>
            </a:r>
            <a:r>
              <a:rPr lang="fr-CH" sz="1500" spc="-20" dirty="0">
                <a:solidFill>
                  <a:srgbClr val="FFFFFF"/>
                </a:solidFill>
                <a:latin typeface="Carlito"/>
                <a:cs typeface="Carlito"/>
              </a:rPr>
              <a:t> </a:t>
            </a:r>
            <a:r>
              <a:rPr lang="fr-CH" sz="1500" spc="-20" dirty="0" err="1">
                <a:solidFill>
                  <a:srgbClr val="FFFFFF"/>
                </a:solidFill>
                <a:latin typeface="Carlito"/>
                <a:cs typeface="Carlito"/>
              </a:rPr>
              <a:t>Jaccard_score</a:t>
            </a:r>
            <a:r>
              <a:rPr lang="fr-CH" sz="1500" spc="-20" dirty="0">
                <a:solidFill>
                  <a:srgbClr val="FFFFFF"/>
                </a:solidFill>
                <a:latin typeface="Carlito"/>
                <a:cs typeface="Carlito"/>
              </a:rPr>
              <a:t> and F1_scoire </a:t>
            </a:r>
            <a:r>
              <a:rPr lang="fr-CH" sz="1500" spc="-20" dirty="0" err="1">
                <a:solidFill>
                  <a:srgbClr val="FFFFFF"/>
                </a:solidFill>
                <a:latin typeface="Carlito"/>
                <a:cs typeface="Carlito"/>
              </a:rPr>
              <a:t>metrics</a:t>
            </a:r>
            <a:endParaRPr sz="1500" dirty="0">
              <a:latin typeface="Carlito"/>
              <a:cs typeface="Carlito"/>
            </a:endParaRPr>
          </a:p>
        </p:txBody>
      </p:sp>
      <p:sp>
        <p:nvSpPr>
          <p:cNvPr id="52" name="object 19">
            <a:extLst>
              <a:ext uri="{FF2B5EF4-FFF2-40B4-BE49-F238E27FC236}">
                <a16:creationId xmlns:a16="http://schemas.microsoft.com/office/drawing/2014/main" id="{D5587045-B9E4-9220-015D-84D7C7CC1829}"/>
              </a:ext>
            </a:extLst>
          </p:cNvPr>
          <p:cNvSpPr txBox="1"/>
          <p:nvPr/>
        </p:nvSpPr>
        <p:spPr>
          <a:xfrm>
            <a:off x="5775492" y="1930330"/>
            <a:ext cx="1332865" cy="669158"/>
          </a:xfrm>
          <a:prstGeom prst="rect">
            <a:avLst/>
          </a:prstGeom>
        </p:spPr>
        <p:txBody>
          <a:bodyPr vert="horz" wrap="square" lIns="0" tIns="31750" rIns="0" bIns="0" rtlCol="0">
            <a:spAutoFit/>
          </a:bodyPr>
          <a:lstStyle/>
          <a:p>
            <a:pPr marL="12700" marR="5080" indent="4445">
              <a:lnSpc>
                <a:spcPct val="91600"/>
              </a:lnSpc>
              <a:spcBef>
                <a:spcPts val="250"/>
              </a:spcBef>
            </a:pPr>
            <a:r>
              <a:rPr lang="fr-CH" sz="1500" dirty="0" err="1">
                <a:solidFill>
                  <a:srgbClr val="FFFFFF"/>
                </a:solidFill>
                <a:latin typeface="Carlito"/>
                <a:cs typeface="Carlito"/>
              </a:rPr>
              <a:t>Create</a:t>
            </a:r>
            <a:r>
              <a:rPr lang="fr-CH" sz="1500" dirty="0">
                <a:solidFill>
                  <a:srgbClr val="FFFFFF"/>
                </a:solidFill>
                <a:latin typeface="Carlito"/>
                <a:cs typeface="Carlito"/>
              </a:rPr>
              <a:t> a </a:t>
            </a:r>
            <a:r>
              <a:rPr lang="fr-CH" sz="1500" dirty="0" err="1">
                <a:solidFill>
                  <a:srgbClr val="FFFFFF"/>
                </a:solidFill>
                <a:latin typeface="Carlito"/>
                <a:cs typeface="Carlito"/>
              </a:rPr>
              <a:t>NumPy</a:t>
            </a:r>
            <a:r>
              <a:rPr lang="fr-CH" sz="1500" dirty="0">
                <a:solidFill>
                  <a:srgbClr val="FFFFFF"/>
                </a:solidFill>
                <a:latin typeface="Carlito"/>
                <a:cs typeface="Carlito"/>
              </a:rPr>
              <a:t> </a:t>
            </a:r>
            <a:r>
              <a:rPr lang="fr-CH" sz="1500" dirty="0" err="1">
                <a:solidFill>
                  <a:srgbClr val="FFFFFF"/>
                </a:solidFill>
                <a:latin typeface="Carlito"/>
                <a:cs typeface="Carlito"/>
              </a:rPr>
              <a:t>array</a:t>
            </a:r>
            <a:r>
              <a:rPr lang="fr-CH" sz="1500" dirty="0">
                <a:solidFill>
                  <a:srgbClr val="FFFFFF"/>
                </a:solidFill>
                <a:latin typeface="Carlito"/>
                <a:cs typeface="Carlito"/>
              </a:rPr>
              <a:t> </a:t>
            </a:r>
            <a:r>
              <a:rPr lang="fr-CH" sz="1500" dirty="0" err="1">
                <a:solidFill>
                  <a:srgbClr val="FFFFFF"/>
                </a:solidFill>
                <a:latin typeface="Carlito"/>
                <a:cs typeface="Carlito"/>
              </a:rPr>
              <a:t>from</a:t>
            </a:r>
            <a:r>
              <a:rPr lang="fr-CH" sz="1500" dirty="0">
                <a:solidFill>
                  <a:srgbClr val="FFFFFF"/>
                </a:solidFill>
                <a:latin typeface="Carlito"/>
                <a:cs typeface="Carlito"/>
              </a:rPr>
              <a:t> </a:t>
            </a:r>
            <a:r>
              <a:rPr lang="fr-CH" sz="1500" dirty="0" err="1">
                <a:solidFill>
                  <a:srgbClr val="FFFFFF"/>
                </a:solidFill>
                <a:latin typeface="Carlito"/>
                <a:cs typeface="Carlito"/>
              </a:rPr>
              <a:t>column</a:t>
            </a:r>
            <a:r>
              <a:rPr lang="fr-CH" sz="1500" dirty="0">
                <a:solidFill>
                  <a:srgbClr val="FFFFFF"/>
                </a:solidFill>
                <a:latin typeface="Carlito"/>
                <a:cs typeface="Carlito"/>
              </a:rPr>
              <a:t> «Class»</a:t>
            </a:r>
            <a:endParaRPr sz="1500" dirty="0">
              <a:latin typeface="Carlito"/>
              <a:cs typeface="Carlito"/>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 5">
            <a:extLst>
              <a:ext uri="{FF2B5EF4-FFF2-40B4-BE49-F238E27FC236}">
                <a16:creationId xmlns:a16="http://schemas.microsoft.com/office/drawing/2014/main" id="{2709B04B-82AE-C169-62B4-C0EF16F452D6}"/>
              </a:ext>
            </a:extLst>
          </p:cNvPr>
          <p:cNvPicPr>
            <a:picLocks noChangeAspect="1"/>
          </p:cNvPicPr>
          <p:nvPr/>
        </p:nvPicPr>
        <p:blipFill>
          <a:blip r:embed="rId3"/>
          <a:stretch>
            <a:fillRect/>
          </a:stretch>
        </p:blipFill>
        <p:spPr>
          <a:xfrm>
            <a:off x="5227005" y="2241982"/>
            <a:ext cx="6735851" cy="305772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fr-CH" sz="2200" dirty="0">
                <a:solidFill>
                  <a:schemeClr val="accent3">
                    <a:lumMod val="25000"/>
                  </a:schemeClr>
                </a:solidFill>
                <a:latin typeface="Abadi" panose="020B0604020104020204" pitchFamily="34" charset="0"/>
              </a:rPr>
              <a:t>The </a:t>
            </a:r>
            <a:r>
              <a:rPr lang="fr-CH" sz="2200" dirty="0" err="1">
                <a:solidFill>
                  <a:schemeClr val="accent3">
                    <a:lumMod val="25000"/>
                  </a:schemeClr>
                </a:solidFill>
                <a:latin typeface="Abadi" panose="020B0604020104020204" pitchFamily="34" charset="0"/>
              </a:rPr>
              <a:t>greater</a:t>
            </a:r>
            <a:r>
              <a:rPr lang="fr-CH" sz="2200" dirty="0">
                <a:solidFill>
                  <a:schemeClr val="accent3">
                    <a:lumMod val="25000"/>
                  </a:schemeClr>
                </a:solidFill>
                <a:latin typeface="Abadi" panose="020B0604020104020204" pitchFamily="34" charset="0"/>
              </a:rPr>
              <a:t> the </a:t>
            </a:r>
            <a:r>
              <a:rPr lang="fr-CH" sz="2200" dirty="0" err="1">
                <a:solidFill>
                  <a:schemeClr val="accent3">
                    <a:lumMod val="25000"/>
                  </a:schemeClr>
                </a:solidFill>
                <a:latin typeface="Abadi" panose="020B0604020104020204" pitchFamily="34" charset="0"/>
              </a:rPr>
              <a:t>payload</a:t>
            </a:r>
            <a:r>
              <a:rPr lang="fr-CH" sz="2200" dirty="0">
                <a:solidFill>
                  <a:schemeClr val="accent3">
                    <a:lumMod val="25000"/>
                  </a:schemeClr>
                </a:solidFill>
                <a:latin typeface="Abadi" panose="020B0604020104020204" pitchFamily="34" charset="0"/>
              </a:rPr>
              <a:t> mass launch site CCAFS SLC 40 the </a:t>
            </a:r>
            <a:r>
              <a:rPr lang="fr-CH" sz="2200" dirty="0" err="1">
                <a:solidFill>
                  <a:schemeClr val="accent3">
                    <a:lumMod val="25000"/>
                  </a:schemeClr>
                </a:solidFill>
                <a:latin typeface="Abadi" panose="020B0604020104020204" pitchFamily="34" charset="0"/>
              </a:rPr>
              <a:t>higher</a:t>
            </a:r>
            <a:r>
              <a:rPr lang="fr-CH" sz="2200" dirty="0">
                <a:solidFill>
                  <a:schemeClr val="accent3">
                    <a:lumMod val="25000"/>
                  </a:schemeClr>
                </a:solidFill>
                <a:latin typeface="Abadi" panose="020B0604020104020204" pitchFamily="34" charset="0"/>
              </a:rPr>
              <a:t> the </a:t>
            </a:r>
            <a:r>
              <a:rPr lang="fr-CH" sz="2200" dirty="0" err="1">
                <a:solidFill>
                  <a:schemeClr val="accent3">
                    <a:lumMod val="25000"/>
                  </a:schemeClr>
                </a:solidFill>
                <a:latin typeface="Abadi" panose="020B0604020104020204" pitchFamily="34" charset="0"/>
              </a:rPr>
              <a:t>success</a:t>
            </a:r>
            <a:r>
              <a:rPr lang="fr-CH" sz="2200" dirty="0">
                <a:solidFill>
                  <a:schemeClr val="accent3">
                    <a:lumMod val="25000"/>
                  </a:schemeClr>
                </a:solidFill>
                <a:latin typeface="Abadi" panose="020B0604020104020204" pitchFamily="34" charset="0"/>
              </a:rPr>
              <a:t>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 5">
            <a:extLst>
              <a:ext uri="{FF2B5EF4-FFF2-40B4-BE49-F238E27FC236}">
                <a16:creationId xmlns:a16="http://schemas.microsoft.com/office/drawing/2014/main" id="{9E201A1F-007F-0A24-1CD0-81A11A80DAB8}"/>
              </a:ext>
            </a:extLst>
          </p:cNvPr>
          <p:cNvPicPr>
            <a:picLocks noChangeAspect="1"/>
          </p:cNvPicPr>
          <p:nvPr/>
        </p:nvPicPr>
        <p:blipFill>
          <a:blip r:embed="rId3"/>
          <a:stretch>
            <a:fillRect/>
          </a:stretch>
        </p:blipFill>
        <p:spPr>
          <a:xfrm>
            <a:off x="4799141" y="2346203"/>
            <a:ext cx="6788250" cy="309094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fr-CH" sz="2200" dirty="0">
                <a:solidFill>
                  <a:schemeClr val="accent3">
                    <a:lumMod val="25000"/>
                  </a:schemeClr>
                </a:solidFill>
                <a:latin typeface="Abadi" panose="020B0604020104020204" pitchFamily="34" charset="0"/>
              </a:rPr>
              <a:t>ES-L1, GEO, HEO and SSO </a:t>
            </a:r>
            <a:r>
              <a:rPr lang="fr-CH" sz="2200" dirty="0" err="1">
                <a:solidFill>
                  <a:schemeClr val="accent3">
                    <a:lumMod val="25000"/>
                  </a:schemeClr>
                </a:solidFill>
                <a:latin typeface="Abadi" panose="020B0604020104020204" pitchFamily="34" charset="0"/>
              </a:rPr>
              <a:t>had</a:t>
            </a:r>
            <a:r>
              <a:rPr lang="fr-CH" sz="2200" dirty="0">
                <a:solidFill>
                  <a:schemeClr val="accent3">
                    <a:lumMod val="25000"/>
                  </a:schemeClr>
                </a:solidFill>
                <a:latin typeface="Abadi" panose="020B0604020104020204" pitchFamily="34" charset="0"/>
              </a:rPr>
              <a:t> the </a:t>
            </a:r>
            <a:r>
              <a:rPr lang="fr-CH" sz="2200" dirty="0" err="1">
                <a:solidFill>
                  <a:schemeClr val="accent3">
                    <a:lumMod val="25000"/>
                  </a:schemeClr>
                </a:solidFill>
                <a:latin typeface="Abadi" panose="020B0604020104020204" pitchFamily="34" charset="0"/>
              </a:rPr>
              <a:t>most</a:t>
            </a:r>
            <a:r>
              <a:rPr lang="fr-CH" sz="2200" dirty="0">
                <a:solidFill>
                  <a:schemeClr val="accent3">
                    <a:lumMod val="25000"/>
                  </a:schemeClr>
                </a:solidFill>
                <a:latin typeface="Abadi" panose="020B0604020104020204" pitchFamily="34" charset="0"/>
              </a:rPr>
              <a:t> </a:t>
            </a:r>
            <a:r>
              <a:rPr lang="fr-CH" sz="2200" dirty="0" err="1">
                <a:solidFill>
                  <a:schemeClr val="accent3">
                    <a:lumMod val="25000"/>
                  </a:schemeClr>
                </a:solidFill>
                <a:latin typeface="Abadi" panose="020B0604020104020204" pitchFamily="34" charset="0"/>
              </a:rPr>
              <a:t>success</a:t>
            </a:r>
            <a:r>
              <a:rPr lang="fr-CH" sz="2200" dirty="0">
                <a:solidFill>
                  <a:schemeClr val="accent3">
                    <a:lumMod val="25000"/>
                  </a:schemeClr>
                </a:solidFill>
                <a:latin typeface="Abadi" panose="020B0604020104020204" pitchFamily="34" charset="0"/>
              </a:rPr>
              <a:t>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 5">
            <a:extLst>
              <a:ext uri="{FF2B5EF4-FFF2-40B4-BE49-F238E27FC236}">
                <a16:creationId xmlns:a16="http://schemas.microsoft.com/office/drawing/2014/main" id="{9553008C-20EB-9CFE-DECA-7407B995BD47}"/>
              </a:ext>
            </a:extLst>
          </p:cNvPr>
          <p:cNvPicPr>
            <a:picLocks noChangeAspect="1"/>
          </p:cNvPicPr>
          <p:nvPr/>
        </p:nvPicPr>
        <p:blipFill>
          <a:blip r:embed="rId3"/>
          <a:stretch>
            <a:fillRect/>
          </a:stretch>
        </p:blipFill>
        <p:spPr>
          <a:xfrm>
            <a:off x="6347634" y="1429517"/>
            <a:ext cx="4603901" cy="425423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 5">
            <a:extLst>
              <a:ext uri="{FF2B5EF4-FFF2-40B4-BE49-F238E27FC236}">
                <a16:creationId xmlns:a16="http://schemas.microsoft.com/office/drawing/2014/main" id="{1478395F-20CE-0E0D-CDAE-B4D5292B9D50}"/>
              </a:ext>
            </a:extLst>
          </p:cNvPr>
          <p:cNvPicPr>
            <a:picLocks noChangeAspect="1"/>
          </p:cNvPicPr>
          <p:nvPr/>
        </p:nvPicPr>
        <p:blipFill>
          <a:blip r:embed="rId3"/>
          <a:stretch>
            <a:fillRect/>
          </a:stretch>
        </p:blipFill>
        <p:spPr>
          <a:xfrm>
            <a:off x="5024917" y="1803010"/>
            <a:ext cx="6762293" cy="325197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 5">
            <a:extLst>
              <a:ext uri="{FF2B5EF4-FFF2-40B4-BE49-F238E27FC236}">
                <a16:creationId xmlns:a16="http://schemas.microsoft.com/office/drawing/2014/main" id="{92B9C121-597E-CAD7-8D40-300154FC281C}"/>
              </a:ext>
            </a:extLst>
          </p:cNvPr>
          <p:cNvPicPr>
            <a:picLocks noChangeAspect="1"/>
          </p:cNvPicPr>
          <p:nvPr/>
        </p:nvPicPr>
        <p:blipFill>
          <a:blip r:embed="rId3"/>
          <a:stretch>
            <a:fillRect/>
          </a:stretch>
        </p:blipFill>
        <p:spPr>
          <a:xfrm>
            <a:off x="5033277" y="1875830"/>
            <a:ext cx="6835431" cy="310634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since 2013 kept on increasing till 2020. despite a drop in 2018.</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 5">
            <a:extLst>
              <a:ext uri="{FF2B5EF4-FFF2-40B4-BE49-F238E27FC236}">
                <a16:creationId xmlns:a16="http://schemas.microsoft.com/office/drawing/2014/main" id="{C6C07138-E680-0FB8-35B0-C906E250E7AD}"/>
              </a:ext>
            </a:extLst>
          </p:cNvPr>
          <p:cNvPicPr>
            <a:picLocks noChangeAspect="1"/>
          </p:cNvPicPr>
          <p:nvPr/>
        </p:nvPicPr>
        <p:blipFill>
          <a:blip r:embed="rId3"/>
          <a:stretch>
            <a:fillRect/>
          </a:stretch>
        </p:blipFill>
        <p:spPr>
          <a:xfrm>
            <a:off x="6096000" y="1730430"/>
            <a:ext cx="5271707" cy="381158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key word DISTINCT was used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 5">
            <a:extLst>
              <a:ext uri="{FF2B5EF4-FFF2-40B4-BE49-F238E27FC236}">
                <a16:creationId xmlns:a16="http://schemas.microsoft.com/office/drawing/2014/main" id="{2A11ECA1-4B51-8C33-64CA-266A120D98F9}"/>
              </a:ext>
            </a:extLst>
          </p:cNvPr>
          <p:cNvPicPr>
            <a:picLocks noChangeAspect="1"/>
          </p:cNvPicPr>
          <p:nvPr/>
        </p:nvPicPr>
        <p:blipFill>
          <a:blip r:embed="rId3"/>
          <a:stretch>
            <a:fillRect/>
          </a:stretch>
        </p:blipFill>
        <p:spPr>
          <a:xfrm>
            <a:off x="3800069" y="2841944"/>
            <a:ext cx="4152381" cy="276190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below was used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 5">
            <a:extLst>
              <a:ext uri="{FF2B5EF4-FFF2-40B4-BE49-F238E27FC236}">
                <a16:creationId xmlns:a16="http://schemas.microsoft.com/office/drawing/2014/main" id="{DA284B15-90CF-9021-E497-46BA27A57F24}"/>
              </a:ext>
            </a:extLst>
          </p:cNvPr>
          <p:cNvPicPr>
            <a:picLocks noChangeAspect="1"/>
          </p:cNvPicPr>
          <p:nvPr/>
        </p:nvPicPr>
        <p:blipFill>
          <a:blip r:embed="rId3"/>
          <a:stretch>
            <a:fillRect/>
          </a:stretch>
        </p:blipFill>
        <p:spPr>
          <a:xfrm>
            <a:off x="3628582" y="2512941"/>
            <a:ext cx="5543773" cy="366402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 was 45596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 5">
            <a:extLst>
              <a:ext uri="{FF2B5EF4-FFF2-40B4-BE49-F238E27FC236}">
                <a16:creationId xmlns:a16="http://schemas.microsoft.com/office/drawing/2014/main" id="{9EFFA526-C040-B461-99C0-69D2580F601A}"/>
              </a:ext>
            </a:extLst>
          </p:cNvPr>
          <p:cNvPicPr>
            <a:picLocks noChangeAspect="1"/>
          </p:cNvPicPr>
          <p:nvPr/>
        </p:nvPicPr>
        <p:blipFill>
          <a:blip r:embed="rId3"/>
          <a:stretch>
            <a:fillRect/>
          </a:stretch>
        </p:blipFill>
        <p:spPr>
          <a:xfrm>
            <a:off x="3438857" y="2835123"/>
            <a:ext cx="5314286" cy="218095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 was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 5">
            <a:extLst>
              <a:ext uri="{FF2B5EF4-FFF2-40B4-BE49-F238E27FC236}">
                <a16:creationId xmlns:a16="http://schemas.microsoft.com/office/drawing/2014/main" id="{80EAFAE3-E319-9CF7-C5BA-8DEF99486146}"/>
              </a:ext>
            </a:extLst>
          </p:cNvPr>
          <p:cNvPicPr>
            <a:picLocks noChangeAspect="1"/>
          </p:cNvPicPr>
          <p:nvPr/>
        </p:nvPicPr>
        <p:blipFill>
          <a:blip r:embed="rId3"/>
          <a:stretch>
            <a:fillRect/>
          </a:stretch>
        </p:blipFill>
        <p:spPr>
          <a:xfrm>
            <a:off x="3932573" y="2893752"/>
            <a:ext cx="4190476" cy="234285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First successful landing outcome on ground pad was 22nd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 5">
            <a:extLst>
              <a:ext uri="{FF2B5EF4-FFF2-40B4-BE49-F238E27FC236}">
                <a16:creationId xmlns:a16="http://schemas.microsoft.com/office/drawing/2014/main" id="{72316C35-E709-BA2A-F191-B98C04680161}"/>
              </a:ext>
            </a:extLst>
          </p:cNvPr>
          <p:cNvPicPr>
            <a:picLocks noChangeAspect="1"/>
          </p:cNvPicPr>
          <p:nvPr/>
        </p:nvPicPr>
        <p:blipFill>
          <a:blip r:embed="rId3"/>
          <a:stretch>
            <a:fillRect/>
          </a:stretch>
        </p:blipFill>
        <p:spPr>
          <a:xfrm>
            <a:off x="3391238" y="2831564"/>
            <a:ext cx="5409524" cy="267619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WHERE clause were used to filter for boosters which have successfully landed on drone ship and applied the AND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 2">
            <a:extLst>
              <a:ext uri="{FF2B5EF4-FFF2-40B4-BE49-F238E27FC236}">
                <a16:creationId xmlns:a16="http://schemas.microsoft.com/office/drawing/2014/main" id="{A3426DFD-8C4B-E6C4-B416-A5279B4578EC}"/>
              </a:ext>
            </a:extLst>
          </p:cNvPr>
          <p:cNvPicPr>
            <a:picLocks noChangeAspect="1"/>
          </p:cNvPicPr>
          <p:nvPr/>
        </p:nvPicPr>
        <p:blipFill>
          <a:blip r:embed="rId3"/>
          <a:stretch>
            <a:fillRect/>
          </a:stretch>
        </p:blipFill>
        <p:spPr>
          <a:xfrm>
            <a:off x="2789853" y="3154869"/>
            <a:ext cx="6475915" cy="302209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02735"/>
            <a:ext cx="10020985" cy="4749209"/>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900" dirty="0">
                <a:solidFill>
                  <a:schemeClr val="accent3">
                    <a:lumMod val="25000"/>
                  </a:schemeClr>
                </a:solidFill>
                <a:latin typeface="Abadi" panose="020B0604020104020204" pitchFamily="34" charset="0"/>
              </a:rPr>
              <a:t>Data Collection through API and Web Scaping</a:t>
            </a:r>
          </a:p>
          <a:p>
            <a:pPr lvl="1">
              <a:lnSpc>
                <a:spcPct val="100000"/>
              </a:lnSpc>
              <a:spcBef>
                <a:spcPts val="1400"/>
              </a:spcBef>
            </a:pPr>
            <a:r>
              <a:rPr lang="en-US" sz="19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9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9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900" dirty="0">
                <a:solidFill>
                  <a:schemeClr val="accent3">
                    <a:lumMod val="25000"/>
                  </a:schemeClr>
                </a:solidFill>
                <a:latin typeface="Abadi" panose="020B0604020104020204" pitchFamily="34" charset="0"/>
              </a:rPr>
              <a:t>Interactive Visual Analytics with Folium and Dashboard with </a:t>
            </a:r>
            <a:r>
              <a:rPr lang="en-US" sz="1900" dirty="0" err="1">
                <a:solidFill>
                  <a:schemeClr val="accent3">
                    <a:lumMod val="25000"/>
                  </a:schemeClr>
                </a:solidFill>
                <a:latin typeface="Abadi" panose="020B0604020104020204" pitchFamily="34" charset="0"/>
              </a:rPr>
              <a:t>Ploty</a:t>
            </a:r>
            <a:r>
              <a:rPr lang="en-US" sz="1900" dirty="0">
                <a:solidFill>
                  <a:schemeClr val="accent3">
                    <a:lumMod val="25000"/>
                  </a:schemeClr>
                </a:solidFill>
                <a:latin typeface="Abadi" panose="020B0604020104020204" pitchFamily="34" charset="0"/>
              </a:rPr>
              <a:t> Dash</a:t>
            </a:r>
          </a:p>
          <a:p>
            <a:pPr lvl="1">
              <a:lnSpc>
                <a:spcPct val="100000"/>
              </a:lnSpc>
              <a:spcBef>
                <a:spcPts val="1400"/>
              </a:spcBef>
            </a:pPr>
            <a:r>
              <a:rPr lang="en-US" sz="1900" dirty="0">
                <a:solidFill>
                  <a:schemeClr val="accent3">
                    <a:lumMod val="25000"/>
                  </a:schemeClr>
                </a:solidFill>
                <a:latin typeface="Abadi" panose="020B0604020104020204" pitchFamily="34" charset="0"/>
              </a:rPr>
              <a:t>Machine Learning Prediction</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Optimal modeling</a:t>
            </a:r>
          </a:p>
          <a:p>
            <a:pPr lvl="1">
              <a:lnSpc>
                <a:spcPct val="100000"/>
              </a:lnSpc>
              <a:spcBef>
                <a:spcPts val="1400"/>
              </a:spcBef>
            </a:pPr>
            <a:r>
              <a:rPr lang="en-US" sz="1800" dirty="0">
                <a:solidFill>
                  <a:schemeClr val="accent3">
                    <a:lumMod val="25000"/>
                  </a:schemeClr>
                </a:solidFill>
                <a:latin typeface="Abadi" panose="020B0604020104020204" pitchFamily="34" charset="0"/>
              </a:rPr>
              <a:t>Visualization for decision making</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Wildcard like ‘%’ to filter for WHERE </a:t>
            </a:r>
            <a:r>
              <a:rPr lang="en-US" sz="2200" dirty="0" err="1">
                <a:solidFill>
                  <a:schemeClr val="accent3">
                    <a:lumMod val="25000"/>
                  </a:schemeClr>
                </a:solidFill>
                <a:latin typeface="Abadi" panose="020B0604020104020204" pitchFamily="34" charset="0"/>
              </a:rPr>
              <a:t>MissionOutcome</a:t>
            </a:r>
            <a:r>
              <a:rPr lang="en-US" sz="2200" dirty="0">
                <a:solidFill>
                  <a:schemeClr val="accent3">
                    <a:lumMod val="25000"/>
                  </a:schemeClr>
                </a:solidFill>
                <a:latin typeface="Abadi" panose="020B0604020104020204" pitchFamily="34" charset="0"/>
              </a:rPr>
              <a:t> was a success or a failure was used.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 5">
            <a:extLst>
              <a:ext uri="{FF2B5EF4-FFF2-40B4-BE49-F238E27FC236}">
                <a16:creationId xmlns:a16="http://schemas.microsoft.com/office/drawing/2014/main" id="{B6DE4AFE-6E67-E6A0-0A90-EB5D427F7784}"/>
              </a:ext>
            </a:extLst>
          </p:cNvPr>
          <p:cNvPicPr>
            <a:picLocks noChangeAspect="1"/>
          </p:cNvPicPr>
          <p:nvPr/>
        </p:nvPicPr>
        <p:blipFill>
          <a:blip r:embed="rId3"/>
          <a:stretch>
            <a:fillRect/>
          </a:stretch>
        </p:blipFill>
        <p:spPr>
          <a:xfrm>
            <a:off x="3752650" y="2636731"/>
            <a:ext cx="4550322" cy="322724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Thebooster</a:t>
            </a:r>
            <a:r>
              <a:rPr lang="en-US" sz="2200" dirty="0">
                <a:solidFill>
                  <a:schemeClr val="accent3">
                    <a:lumMod val="25000"/>
                  </a:schemeClr>
                </a:solidFill>
                <a:latin typeface="Abadi" panose="020B0604020104020204" pitchFamily="34" charset="0"/>
              </a:rPr>
              <a:t> that have carried the maximum payload was determined using a subquery in the WHERE clause and the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 5">
            <a:extLst>
              <a:ext uri="{FF2B5EF4-FFF2-40B4-BE49-F238E27FC236}">
                <a16:creationId xmlns:a16="http://schemas.microsoft.com/office/drawing/2014/main" id="{2398AD58-6398-2853-5251-4ACED8F5D8F8}"/>
              </a:ext>
            </a:extLst>
          </p:cNvPr>
          <p:cNvPicPr>
            <a:picLocks noChangeAspect="1"/>
          </p:cNvPicPr>
          <p:nvPr/>
        </p:nvPicPr>
        <p:blipFill>
          <a:blip r:embed="rId3"/>
          <a:stretch>
            <a:fillRect/>
          </a:stretch>
        </p:blipFill>
        <p:spPr>
          <a:xfrm>
            <a:off x="3176432" y="2634358"/>
            <a:ext cx="4932744" cy="379285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 combinations of the WHERE clause, LIKE, AND, and BETWEEN conditions were used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 5">
            <a:extLst>
              <a:ext uri="{FF2B5EF4-FFF2-40B4-BE49-F238E27FC236}">
                <a16:creationId xmlns:a16="http://schemas.microsoft.com/office/drawing/2014/main" id="{60425D0F-DB9C-C28B-548C-876CD58AED73}"/>
              </a:ext>
            </a:extLst>
          </p:cNvPr>
          <p:cNvPicPr>
            <a:picLocks noChangeAspect="1"/>
          </p:cNvPicPr>
          <p:nvPr/>
        </p:nvPicPr>
        <p:blipFill>
          <a:blip r:embed="rId3"/>
          <a:stretch>
            <a:fillRect/>
          </a:stretch>
        </p:blipFill>
        <p:spPr>
          <a:xfrm>
            <a:off x="2661144" y="3429000"/>
            <a:ext cx="6733333" cy="241904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Landing outcomes and the COUNT of landing outcomes were selected from the data and used the WHERE clause to filter for landing outcomes BETWEEN 2010-06-04 to 2010-03-20.</a:t>
            </a:r>
          </a:p>
          <a:p>
            <a:pPr>
              <a:lnSpc>
                <a:spcPct val="100000"/>
              </a:lnSpc>
              <a:spcBef>
                <a:spcPts val="1400"/>
              </a:spcBef>
            </a:pPr>
            <a:r>
              <a:rPr lang="en-US" sz="2200" dirty="0">
                <a:solidFill>
                  <a:schemeClr val="accent3">
                    <a:lumMod val="25000"/>
                  </a:schemeClr>
                </a:solidFill>
                <a:latin typeface="Abadi"/>
              </a:rPr>
              <a:t>The GROUP BY clause was </a:t>
            </a:r>
            <a:r>
              <a:rPr lang="en-US" sz="2200" dirty="0" err="1">
                <a:solidFill>
                  <a:schemeClr val="accent3">
                    <a:lumMod val="25000"/>
                  </a:schemeClr>
                </a:solidFill>
                <a:latin typeface="Abadi"/>
              </a:rPr>
              <a:t>apllied</a:t>
            </a:r>
            <a:r>
              <a:rPr lang="en-US" sz="2200" dirty="0">
                <a:solidFill>
                  <a:schemeClr val="accent3">
                    <a:lumMod val="25000"/>
                  </a:schemeClr>
                </a:solidFill>
                <a:latin typeface="Abadi"/>
              </a:rPr>
              <a:t> to group the landing outcomes and the ORDER BY 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 5">
            <a:extLst>
              <a:ext uri="{FF2B5EF4-FFF2-40B4-BE49-F238E27FC236}">
                <a16:creationId xmlns:a16="http://schemas.microsoft.com/office/drawing/2014/main" id="{586FED8B-D659-0141-CA33-371C083BB80A}"/>
              </a:ext>
            </a:extLst>
          </p:cNvPr>
          <p:cNvPicPr>
            <a:picLocks noChangeAspect="1"/>
          </p:cNvPicPr>
          <p:nvPr/>
        </p:nvPicPr>
        <p:blipFill>
          <a:blip r:embed="rId3"/>
          <a:stretch>
            <a:fillRect/>
          </a:stretch>
        </p:blipFill>
        <p:spPr>
          <a:xfrm>
            <a:off x="3210568" y="3830264"/>
            <a:ext cx="4864471" cy="259694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12735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SpaceX has only launch sites in the United Stated.</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a:t>
            </a:r>
          </a:p>
        </p:txBody>
      </p:sp>
      <p:pic>
        <p:nvPicPr>
          <p:cNvPr id="6" name="Image 5">
            <a:extLst>
              <a:ext uri="{FF2B5EF4-FFF2-40B4-BE49-F238E27FC236}">
                <a16:creationId xmlns:a16="http://schemas.microsoft.com/office/drawing/2014/main" id="{5AD6F1C6-D73C-E0EA-3524-5C5BD9159113}"/>
              </a:ext>
            </a:extLst>
          </p:cNvPr>
          <p:cNvPicPr>
            <a:picLocks noChangeAspect="1"/>
          </p:cNvPicPr>
          <p:nvPr/>
        </p:nvPicPr>
        <p:blipFill>
          <a:blip r:embed="rId3"/>
          <a:stretch>
            <a:fillRect/>
          </a:stretch>
        </p:blipFill>
        <p:spPr>
          <a:xfrm>
            <a:off x="6027811" y="1416868"/>
            <a:ext cx="4809524" cy="480952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5711" y="1263721"/>
            <a:ext cx="4367069" cy="491324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Florida Launch Sites</a:t>
            </a:r>
          </a:p>
          <a:p>
            <a:pPr marL="457200" lvl="1" indent="0">
              <a:lnSpc>
                <a:spcPct val="100000"/>
              </a:lnSpc>
              <a:spcBef>
                <a:spcPts val="1400"/>
              </a:spcBef>
              <a:buNone/>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Markers for success and failures</a:t>
            </a:r>
          </a:p>
        </p:txBody>
      </p:sp>
      <p:pic>
        <p:nvPicPr>
          <p:cNvPr id="4" name="Image 3">
            <a:extLst>
              <a:ext uri="{FF2B5EF4-FFF2-40B4-BE49-F238E27FC236}">
                <a16:creationId xmlns:a16="http://schemas.microsoft.com/office/drawing/2014/main" id="{FDB32D3B-72CF-FD3E-D20C-1A881602FC07}"/>
              </a:ext>
            </a:extLst>
          </p:cNvPr>
          <p:cNvPicPr>
            <a:picLocks noChangeAspect="1"/>
          </p:cNvPicPr>
          <p:nvPr/>
        </p:nvPicPr>
        <p:blipFill>
          <a:blip r:embed="rId3"/>
          <a:stretch>
            <a:fillRect/>
          </a:stretch>
        </p:blipFill>
        <p:spPr>
          <a:xfrm>
            <a:off x="1024270" y="1761879"/>
            <a:ext cx="2519120" cy="1892442"/>
          </a:xfrm>
          <a:prstGeom prst="rect">
            <a:avLst/>
          </a:prstGeom>
        </p:spPr>
      </p:pic>
      <p:pic>
        <p:nvPicPr>
          <p:cNvPr id="7" name="Image 6">
            <a:extLst>
              <a:ext uri="{FF2B5EF4-FFF2-40B4-BE49-F238E27FC236}">
                <a16:creationId xmlns:a16="http://schemas.microsoft.com/office/drawing/2014/main" id="{28F90539-F967-D9A9-AF99-8E8C89DC223F}"/>
              </a:ext>
            </a:extLst>
          </p:cNvPr>
          <p:cNvPicPr>
            <a:picLocks noChangeAspect="1"/>
          </p:cNvPicPr>
          <p:nvPr/>
        </p:nvPicPr>
        <p:blipFill>
          <a:blip r:embed="rId4"/>
          <a:stretch>
            <a:fillRect/>
          </a:stretch>
        </p:blipFill>
        <p:spPr>
          <a:xfrm>
            <a:off x="3797649" y="1886271"/>
            <a:ext cx="2230162" cy="1782424"/>
          </a:xfrm>
          <a:prstGeom prst="rect">
            <a:avLst/>
          </a:prstGeom>
        </p:spPr>
      </p:pic>
      <p:pic>
        <p:nvPicPr>
          <p:cNvPr id="10" name="Image 9">
            <a:extLst>
              <a:ext uri="{FF2B5EF4-FFF2-40B4-BE49-F238E27FC236}">
                <a16:creationId xmlns:a16="http://schemas.microsoft.com/office/drawing/2014/main" id="{E0A57DDF-728D-F773-4F65-B175EAB7A4C9}"/>
              </a:ext>
            </a:extLst>
          </p:cNvPr>
          <p:cNvPicPr>
            <a:picLocks noChangeAspect="1"/>
          </p:cNvPicPr>
          <p:nvPr/>
        </p:nvPicPr>
        <p:blipFill>
          <a:blip r:embed="rId5"/>
          <a:stretch>
            <a:fillRect/>
          </a:stretch>
        </p:blipFill>
        <p:spPr>
          <a:xfrm>
            <a:off x="1055894" y="3945446"/>
            <a:ext cx="2230162" cy="1627416"/>
          </a:xfrm>
          <a:prstGeom prst="rect">
            <a:avLst/>
          </a:prstGeom>
        </p:spPr>
      </p:pic>
      <p:pic>
        <p:nvPicPr>
          <p:cNvPr id="12" name="Image 11">
            <a:extLst>
              <a:ext uri="{FF2B5EF4-FFF2-40B4-BE49-F238E27FC236}">
                <a16:creationId xmlns:a16="http://schemas.microsoft.com/office/drawing/2014/main" id="{B23D8F45-AC8E-F020-A061-A36F86A571EB}"/>
              </a:ext>
            </a:extLst>
          </p:cNvPr>
          <p:cNvPicPr>
            <a:picLocks noChangeAspect="1"/>
          </p:cNvPicPr>
          <p:nvPr/>
        </p:nvPicPr>
        <p:blipFill>
          <a:blip r:embed="rId6"/>
          <a:stretch>
            <a:fillRect/>
          </a:stretch>
        </p:blipFill>
        <p:spPr>
          <a:xfrm>
            <a:off x="3797649" y="3945446"/>
            <a:ext cx="2503784" cy="1648833"/>
          </a:xfrm>
          <a:prstGeom prst="rect">
            <a:avLst/>
          </a:prstGeom>
        </p:spPr>
      </p:pic>
      <p:sp>
        <p:nvSpPr>
          <p:cNvPr id="13" name="Content Placeholder 4">
            <a:extLst>
              <a:ext uri="{FF2B5EF4-FFF2-40B4-BE49-F238E27FC236}">
                <a16:creationId xmlns:a16="http://schemas.microsoft.com/office/drawing/2014/main" id="{5A2A8E0B-D2F6-4F44-963F-840F26705C0F}"/>
              </a:ext>
            </a:extLst>
          </p:cNvPr>
          <p:cNvSpPr txBox="1">
            <a:spLocks/>
          </p:cNvSpPr>
          <p:nvPr/>
        </p:nvSpPr>
        <p:spPr>
          <a:xfrm>
            <a:off x="6918542" y="1392179"/>
            <a:ext cx="4367069" cy="491324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California Launch Sites</a:t>
            </a:r>
          </a:p>
          <a:p>
            <a:pPr marL="457200" lvl="1" indent="0">
              <a:lnSpc>
                <a:spcPct val="100000"/>
              </a:lnSpc>
              <a:spcBef>
                <a:spcPts val="1400"/>
              </a:spcBef>
              <a:buFont typeface="Arial" panose="020B0604020202020204" pitchFamily="34" charset="0"/>
              <a:buNone/>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pic>
        <p:nvPicPr>
          <p:cNvPr id="15" name="Image 14">
            <a:extLst>
              <a:ext uri="{FF2B5EF4-FFF2-40B4-BE49-F238E27FC236}">
                <a16:creationId xmlns:a16="http://schemas.microsoft.com/office/drawing/2014/main" id="{AF3F304E-FA03-84B6-A274-2484663490A7}"/>
              </a:ext>
            </a:extLst>
          </p:cNvPr>
          <p:cNvPicPr>
            <a:picLocks noChangeAspect="1"/>
          </p:cNvPicPr>
          <p:nvPr/>
        </p:nvPicPr>
        <p:blipFill>
          <a:blip r:embed="rId7"/>
          <a:stretch>
            <a:fillRect/>
          </a:stretch>
        </p:blipFill>
        <p:spPr>
          <a:xfrm>
            <a:off x="6955525" y="1935385"/>
            <a:ext cx="4180581" cy="2524001"/>
          </a:xfrm>
          <a:prstGeom prst="rect">
            <a:avLst/>
          </a:prstGeom>
        </p:spPr>
      </p:pic>
      <p:sp>
        <p:nvSpPr>
          <p:cNvPr id="16" name="Content Placeholder 4">
            <a:extLst>
              <a:ext uri="{FF2B5EF4-FFF2-40B4-BE49-F238E27FC236}">
                <a16:creationId xmlns:a16="http://schemas.microsoft.com/office/drawing/2014/main" id="{7410A378-693C-CCB1-3705-308ED930EF49}"/>
              </a:ext>
            </a:extLst>
          </p:cNvPr>
          <p:cNvSpPr txBox="1">
            <a:spLocks/>
          </p:cNvSpPr>
          <p:nvPr/>
        </p:nvSpPr>
        <p:spPr>
          <a:xfrm>
            <a:off x="2424701" y="6176963"/>
            <a:ext cx="7642952" cy="376036"/>
          </a:xfrm>
          <a:prstGeom prst="rect">
            <a:avLst/>
          </a:prstGeom>
        </p:spPr>
        <p:txBody>
          <a:bodyPr lIns="91440" tIns="45720" rIns="91440" bIns="4572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Green markers show successful launches and red markers show failures.</a:t>
            </a:r>
          </a:p>
          <a:p>
            <a:pPr marL="457200" lvl="1" indent="0">
              <a:lnSpc>
                <a:spcPct val="100000"/>
              </a:lnSpc>
              <a:spcBef>
                <a:spcPts val="1400"/>
              </a:spcBef>
              <a:buFont typeface="Arial" panose="020B0604020202020204" pitchFamily="34" charset="0"/>
              <a:buNone/>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4623922"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Are launch sites in close proximity to railways? No</a:t>
            </a:r>
          </a:p>
          <a:p>
            <a:pPr>
              <a:lnSpc>
                <a:spcPct val="100000"/>
              </a:lnSpc>
              <a:spcBef>
                <a:spcPts val="1400"/>
              </a:spcBef>
            </a:pPr>
            <a:r>
              <a:rPr lang="en-US" sz="2200" dirty="0">
                <a:solidFill>
                  <a:schemeClr val="accent3">
                    <a:lumMod val="25000"/>
                  </a:schemeClr>
                </a:solidFill>
                <a:latin typeface="Abadi"/>
              </a:rPr>
              <a:t>Are launch sites in close proximity to highways? No</a:t>
            </a:r>
          </a:p>
          <a:p>
            <a:pPr>
              <a:lnSpc>
                <a:spcPct val="100000"/>
              </a:lnSpc>
              <a:spcBef>
                <a:spcPts val="1400"/>
              </a:spcBef>
            </a:pPr>
            <a:r>
              <a:rPr lang="en-US" sz="2200" dirty="0">
                <a:solidFill>
                  <a:schemeClr val="accent3">
                    <a:lumMod val="25000"/>
                  </a:schemeClr>
                </a:solidFill>
                <a:latin typeface="Abadi"/>
              </a:rPr>
              <a:t>Are launch sites in close proximity to coastline? No</a:t>
            </a:r>
          </a:p>
          <a:p>
            <a:pPr>
              <a:lnSpc>
                <a:spcPct val="100000"/>
              </a:lnSpc>
              <a:spcBef>
                <a:spcPts val="1400"/>
              </a:spcBef>
            </a:pPr>
            <a:r>
              <a:rPr lang="en-US" sz="2200" dirty="0">
                <a:solidFill>
                  <a:schemeClr val="accent3">
                    <a:lumMod val="25000"/>
                  </a:schemeClr>
                </a:solidFill>
                <a:latin typeface="Abadi"/>
              </a:rPr>
              <a:t>Do launch sites keep certain distance away from cities? Yes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distances to landmarks</a:t>
            </a:r>
          </a:p>
        </p:txBody>
      </p:sp>
      <p:pic>
        <p:nvPicPr>
          <p:cNvPr id="4" name="Image 3">
            <a:extLst>
              <a:ext uri="{FF2B5EF4-FFF2-40B4-BE49-F238E27FC236}">
                <a16:creationId xmlns:a16="http://schemas.microsoft.com/office/drawing/2014/main" id="{2FDC9C25-E0BA-3B84-ABD1-465EBBEDC914}"/>
              </a:ext>
            </a:extLst>
          </p:cNvPr>
          <p:cNvPicPr>
            <a:picLocks noChangeAspect="1"/>
          </p:cNvPicPr>
          <p:nvPr/>
        </p:nvPicPr>
        <p:blipFill>
          <a:blip r:embed="rId3"/>
          <a:stretch>
            <a:fillRect/>
          </a:stretch>
        </p:blipFill>
        <p:spPr>
          <a:xfrm>
            <a:off x="6136132" y="1764873"/>
            <a:ext cx="5104762" cy="2876190"/>
          </a:xfrm>
          <a:prstGeom prst="rect">
            <a:avLst/>
          </a:prstGeom>
        </p:spPr>
      </p:pic>
      <p:pic>
        <p:nvPicPr>
          <p:cNvPr id="7" name="Image 6">
            <a:extLst>
              <a:ext uri="{FF2B5EF4-FFF2-40B4-BE49-F238E27FC236}">
                <a16:creationId xmlns:a16="http://schemas.microsoft.com/office/drawing/2014/main" id="{0BF53258-90D9-E7EB-4969-F80CB691CD63}"/>
              </a:ext>
            </a:extLst>
          </p:cNvPr>
          <p:cNvPicPr>
            <a:picLocks noChangeAspect="1"/>
          </p:cNvPicPr>
          <p:nvPr/>
        </p:nvPicPr>
        <p:blipFill>
          <a:blip r:embed="rId4"/>
          <a:stretch>
            <a:fillRect/>
          </a:stretch>
        </p:blipFill>
        <p:spPr>
          <a:xfrm>
            <a:off x="6136132" y="4785131"/>
            <a:ext cx="3457143" cy="78095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815173"/>
            <a:ext cx="9745589" cy="79111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had the highest successful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 </a:t>
            </a:r>
          </a:p>
        </p:txBody>
      </p:sp>
      <p:pic>
        <p:nvPicPr>
          <p:cNvPr id="2" name="Image 1">
            <a:extLst>
              <a:ext uri="{FF2B5EF4-FFF2-40B4-BE49-F238E27FC236}">
                <a16:creationId xmlns:a16="http://schemas.microsoft.com/office/drawing/2014/main" id="{BD979207-C06A-E908-0D92-549F864683C6}"/>
              </a:ext>
            </a:extLst>
          </p:cNvPr>
          <p:cNvPicPr>
            <a:picLocks noChangeAspect="1"/>
          </p:cNvPicPr>
          <p:nvPr/>
        </p:nvPicPr>
        <p:blipFill>
          <a:blip r:embed="rId3"/>
          <a:stretch>
            <a:fillRect/>
          </a:stretch>
        </p:blipFill>
        <p:spPr>
          <a:xfrm>
            <a:off x="1839953" y="1346364"/>
            <a:ext cx="8943607" cy="431024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10028280" cy="3411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How do variables determine if the rocket will land successfully?</a:t>
            </a:r>
          </a:p>
          <a:p>
            <a:pPr lvl="1">
              <a:spcBef>
                <a:spcPts val="1400"/>
              </a:spcBef>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marL="457200" lvl="1" indent="0">
              <a:spcBef>
                <a:spcPts val="1400"/>
              </a:spcBef>
              <a:buNone/>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43609" y="5870836"/>
            <a:ext cx="10551583" cy="89702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had a 76,9% success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launch success ratio</a:t>
            </a:r>
          </a:p>
        </p:txBody>
      </p:sp>
      <p:pic>
        <p:nvPicPr>
          <p:cNvPr id="9" name="Image 8">
            <a:extLst>
              <a:ext uri="{FF2B5EF4-FFF2-40B4-BE49-F238E27FC236}">
                <a16:creationId xmlns:a16="http://schemas.microsoft.com/office/drawing/2014/main" id="{67B2C83E-960D-45DD-858A-7A687C51BA43}"/>
              </a:ext>
            </a:extLst>
          </p:cNvPr>
          <p:cNvPicPr>
            <a:picLocks noChangeAspect="1"/>
          </p:cNvPicPr>
          <p:nvPr/>
        </p:nvPicPr>
        <p:blipFill>
          <a:blip r:embed="rId3"/>
          <a:stretch>
            <a:fillRect/>
          </a:stretch>
        </p:blipFill>
        <p:spPr>
          <a:xfrm>
            <a:off x="2582493" y="1407839"/>
            <a:ext cx="6657143" cy="414285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kern="1200" dirty="0">
                <a:solidFill>
                  <a:srgbClr val="0B49CB"/>
                </a:solidFill>
                <a:latin typeface="Abadi" panose="020B0604020104020204" pitchFamily="34" charset="0"/>
                <a:ea typeface="+mj-ea"/>
                <a:cs typeface="+mj-cs"/>
              </a:rPr>
              <a:t>Payload vs Launch Outcome for VAFB SLC-4E site</a:t>
            </a:r>
            <a:endParaRPr lang="en-US" dirty="0">
              <a:solidFill>
                <a:srgbClr val="0B49CB"/>
              </a:solidFill>
              <a:latin typeface="Abadi"/>
            </a:endParaRPr>
          </a:p>
        </p:txBody>
      </p:sp>
      <p:pic>
        <p:nvPicPr>
          <p:cNvPr id="7" name="Image 6">
            <a:extLst>
              <a:ext uri="{FF2B5EF4-FFF2-40B4-BE49-F238E27FC236}">
                <a16:creationId xmlns:a16="http://schemas.microsoft.com/office/drawing/2014/main" id="{1E81B955-2957-DEDC-4F73-68F53F8B8B2D}"/>
              </a:ext>
            </a:extLst>
          </p:cNvPr>
          <p:cNvPicPr>
            <a:picLocks noChangeAspect="1"/>
          </p:cNvPicPr>
          <p:nvPr/>
        </p:nvPicPr>
        <p:blipFill>
          <a:blip r:embed="rId3"/>
          <a:stretch>
            <a:fillRect/>
          </a:stretch>
        </p:blipFill>
        <p:spPr>
          <a:xfrm>
            <a:off x="698776" y="1327640"/>
            <a:ext cx="10658069" cy="447234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Based on the scores of the test set, all methods have the same performance.</a:t>
            </a:r>
          </a:p>
          <a:p>
            <a:pPr>
              <a:lnSpc>
                <a:spcPct val="100000"/>
              </a:lnSpc>
              <a:spcBef>
                <a:spcPts val="1400"/>
              </a:spcBef>
            </a:pPr>
            <a:r>
              <a:rPr lang="en-US" sz="2200" dirty="0">
                <a:solidFill>
                  <a:schemeClr val="accent3">
                    <a:lumMod val="25000"/>
                  </a:schemeClr>
                </a:solidFill>
                <a:latin typeface="Abadi"/>
              </a:rPr>
              <a:t>Same test set scores may be due to the small test sample size. Using the whole dataset, the best model is Decision Tree Model. This Model has higher scores and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 2">
            <a:extLst>
              <a:ext uri="{FF2B5EF4-FFF2-40B4-BE49-F238E27FC236}">
                <a16:creationId xmlns:a16="http://schemas.microsoft.com/office/drawing/2014/main" id="{A784380D-D5BC-5063-B5E8-368ABEC52ED4}"/>
              </a:ext>
            </a:extLst>
          </p:cNvPr>
          <p:cNvPicPr>
            <a:picLocks noChangeAspect="1"/>
          </p:cNvPicPr>
          <p:nvPr/>
        </p:nvPicPr>
        <p:blipFill>
          <a:blip r:embed="rId3"/>
          <a:stretch>
            <a:fillRect/>
          </a:stretch>
        </p:blipFill>
        <p:spPr>
          <a:xfrm>
            <a:off x="7513599" y="2105189"/>
            <a:ext cx="4282627" cy="1450567"/>
          </a:xfrm>
          <a:prstGeom prst="rect">
            <a:avLst/>
          </a:prstGeom>
        </p:spPr>
      </p:pic>
      <p:pic>
        <p:nvPicPr>
          <p:cNvPr id="7" name="Image 6">
            <a:extLst>
              <a:ext uri="{FF2B5EF4-FFF2-40B4-BE49-F238E27FC236}">
                <a16:creationId xmlns:a16="http://schemas.microsoft.com/office/drawing/2014/main" id="{C09B72CF-7986-3912-CA72-813DE6FECCC5}"/>
              </a:ext>
            </a:extLst>
          </p:cNvPr>
          <p:cNvPicPr>
            <a:picLocks noChangeAspect="1"/>
          </p:cNvPicPr>
          <p:nvPr/>
        </p:nvPicPr>
        <p:blipFill>
          <a:blip r:embed="rId4"/>
          <a:stretch>
            <a:fillRect/>
          </a:stretch>
        </p:blipFill>
        <p:spPr>
          <a:xfrm>
            <a:off x="7443845" y="3691929"/>
            <a:ext cx="4352381" cy="132381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67188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 2">
            <a:extLst>
              <a:ext uri="{FF2B5EF4-FFF2-40B4-BE49-F238E27FC236}">
                <a16:creationId xmlns:a16="http://schemas.microsoft.com/office/drawing/2014/main" id="{8D7CF8A6-ACA3-B15B-814C-EF29ECFAADBF}"/>
              </a:ext>
            </a:extLst>
          </p:cNvPr>
          <p:cNvPicPr>
            <a:picLocks noChangeAspect="1"/>
          </p:cNvPicPr>
          <p:nvPr/>
        </p:nvPicPr>
        <p:blipFill>
          <a:blip r:embed="rId3"/>
          <a:stretch>
            <a:fillRect/>
          </a:stretch>
        </p:blipFill>
        <p:spPr>
          <a:xfrm>
            <a:off x="6837415" y="1650842"/>
            <a:ext cx="4448196" cy="381158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 is the best machine learning model.</a:t>
            </a:r>
          </a:p>
          <a:p>
            <a:pPr>
              <a:lnSpc>
                <a:spcPct val="100000"/>
              </a:lnSpc>
              <a:spcBef>
                <a:spcPts val="1400"/>
              </a:spcBef>
            </a:pPr>
            <a:r>
              <a:rPr lang="en-US" sz="2200" dirty="0">
                <a:solidFill>
                  <a:schemeClr val="accent3">
                    <a:lumMod val="25000"/>
                  </a:schemeClr>
                </a:solidFill>
                <a:latin typeface="Abadi" panose="020B0604020104020204" pitchFamily="34" charset="0"/>
              </a:rPr>
              <a:t>Launches with low payload mass have better results</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of launches increases over the years.</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highest success rate of all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Rest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using various methods and steps: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using get request to the 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Response content decoded as a Json using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function call and turn it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using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Data cleaned, checked for missing values and fill in missing.</a:t>
            </a:r>
          </a:p>
          <a:p>
            <a:pPr lvl="1">
              <a:lnSpc>
                <a:spcPct val="100000"/>
              </a:lnSpc>
              <a:spcBef>
                <a:spcPts val="1400"/>
              </a:spcBef>
            </a:pPr>
            <a:r>
              <a:rPr lang="en-US" sz="1800" dirty="0">
                <a:solidFill>
                  <a:schemeClr val="accent3">
                    <a:lumMod val="25000"/>
                  </a:schemeClr>
                </a:solidFill>
                <a:latin typeface="Abadi" panose="020B0604020104020204" pitchFamily="34" charset="0"/>
              </a:rPr>
              <a:t>Web scraping </a:t>
            </a:r>
            <a:r>
              <a:rPr lang="en-US" sz="1800" dirty="0" err="1">
                <a:solidFill>
                  <a:schemeClr val="accent3">
                    <a:lumMod val="25000"/>
                  </a:schemeClr>
                </a:solidFill>
                <a:latin typeface="Abadi" panose="020B0604020104020204" pitchFamily="34" charset="0"/>
              </a:rPr>
              <a:t>perfromed</a:t>
            </a:r>
            <a:r>
              <a:rPr lang="en-US" sz="1800" dirty="0">
                <a:solidFill>
                  <a:schemeClr val="accent3">
                    <a:lumMod val="25000"/>
                  </a:schemeClr>
                </a:solidFill>
                <a:latin typeface="Abadi" panose="020B0604020104020204" pitchFamily="34" charset="0"/>
              </a:rPr>
              <a:t> from Wikipedia for Falcon 9 launch records with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Launch records extracted as HTML table, parse the table and convert 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with SpaceX REST calls using get request. Data wrangling and formatting was performed.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link to the notebook: </a:t>
            </a:r>
            <a:r>
              <a:rPr lang="en-US" sz="2200" dirty="0">
                <a:solidFill>
                  <a:schemeClr val="accent3">
                    <a:lumMod val="25000"/>
                  </a:schemeClr>
                </a:solidFill>
                <a:latin typeface="Abadi" panose="020B0604020104020204" pitchFamily="34" charset="0"/>
                <a:hlinkClick r:id="rId4"/>
              </a:rPr>
              <a:t>https://github.com/Cawi27/Applied-Data-Science-Capstone/blob/main/jupyter-labs-spacex-data-collection-api%20(1).ipynb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object 6">
            <a:extLst>
              <a:ext uri="{FF2B5EF4-FFF2-40B4-BE49-F238E27FC236}">
                <a16:creationId xmlns:a16="http://schemas.microsoft.com/office/drawing/2014/main" id="{C7ADAD95-C8A8-22C1-D8BF-DE50976A36F7}"/>
              </a:ext>
            </a:extLst>
          </p:cNvPr>
          <p:cNvSpPr/>
          <p:nvPr/>
        </p:nvSpPr>
        <p:spPr>
          <a:xfrm>
            <a:off x="5863846" y="2101232"/>
            <a:ext cx="237744" cy="1389888"/>
          </a:xfrm>
          <a:prstGeom prst="rect">
            <a:avLst/>
          </a:prstGeom>
          <a:blipFill>
            <a:blip r:embed="rId5" cstate="print"/>
            <a:stretch>
              <a:fillRect/>
            </a:stretch>
          </a:blipFill>
        </p:spPr>
        <p:txBody>
          <a:bodyPr wrap="square" lIns="0" tIns="0" rIns="0" bIns="0" rtlCol="0"/>
          <a:lstStyle/>
          <a:p>
            <a:endParaRPr/>
          </a:p>
        </p:txBody>
      </p:sp>
      <p:grpSp>
        <p:nvGrpSpPr>
          <p:cNvPr id="8" name="object 7">
            <a:extLst>
              <a:ext uri="{FF2B5EF4-FFF2-40B4-BE49-F238E27FC236}">
                <a16:creationId xmlns:a16="http://schemas.microsoft.com/office/drawing/2014/main" id="{3468F42B-1604-443D-9795-892B3E0CBA2C}"/>
              </a:ext>
            </a:extLst>
          </p:cNvPr>
          <p:cNvGrpSpPr/>
          <p:nvPr/>
        </p:nvGrpSpPr>
        <p:grpSpPr>
          <a:xfrm>
            <a:off x="5583429" y="1825389"/>
            <a:ext cx="1851660" cy="1607820"/>
            <a:chOff x="4782311" y="1478280"/>
            <a:chExt cx="1851660" cy="1607820"/>
          </a:xfrm>
        </p:grpSpPr>
        <p:sp>
          <p:nvSpPr>
            <p:cNvPr id="9" name="object 8">
              <a:extLst>
                <a:ext uri="{FF2B5EF4-FFF2-40B4-BE49-F238E27FC236}">
                  <a16:creationId xmlns:a16="http://schemas.microsoft.com/office/drawing/2014/main" id="{1809A434-889E-0EAC-A9F9-D9C4F900B661}"/>
                </a:ext>
              </a:extLst>
            </p:cNvPr>
            <p:cNvSpPr/>
            <p:nvPr/>
          </p:nvSpPr>
          <p:spPr>
            <a:xfrm>
              <a:off x="5084063" y="1766316"/>
              <a:ext cx="158496" cy="1319784"/>
            </a:xfrm>
            <a:prstGeom prst="rect">
              <a:avLst/>
            </a:prstGeom>
            <a:solidFill>
              <a:schemeClr val="accent1">
                <a:lumMod val="40000"/>
                <a:lumOff val="60000"/>
              </a:schemeClr>
            </a:solidFill>
          </p:spPr>
          <p:txBody>
            <a:bodyPr wrap="square" lIns="0" tIns="0" rIns="0" bIns="0" rtlCol="0"/>
            <a:lstStyle/>
            <a:p>
              <a:endParaRPr/>
            </a:p>
          </p:txBody>
        </p:sp>
        <p:sp>
          <p:nvSpPr>
            <p:cNvPr id="10" name="object 9">
              <a:extLst>
                <a:ext uri="{FF2B5EF4-FFF2-40B4-BE49-F238E27FC236}">
                  <a16:creationId xmlns:a16="http://schemas.microsoft.com/office/drawing/2014/main" id="{9CCFA7B8-05F7-4001-5814-68E8B29485AB}"/>
                </a:ext>
              </a:extLst>
            </p:cNvPr>
            <p:cNvSpPr/>
            <p:nvPr/>
          </p:nvSpPr>
          <p:spPr>
            <a:xfrm>
              <a:off x="4782311" y="1478280"/>
              <a:ext cx="1851660" cy="1143000"/>
            </a:xfrm>
            <a:prstGeom prst="rect">
              <a:avLst/>
            </a:prstGeom>
            <a:blipFill>
              <a:blip r:embed="rId6" cstate="print"/>
              <a:stretch>
                <a:fillRect/>
              </a:stretch>
            </a:blipFill>
          </p:spPr>
          <p:txBody>
            <a:bodyPr wrap="square" lIns="0" tIns="0" rIns="0" bIns="0" rtlCol="0"/>
            <a:lstStyle/>
            <a:p>
              <a:endParaRPr/>
            </a:p>
          </p:txBody>
        </p:sp>
        <p:sp>
          <p:nvSpPr>
            <p:cNvPr id="11" name="object 10">
              <a:extLst>
                <a:ext uri="{FF2B5EF4-FFF2-40B4-BE49-F238E27FC236}">
                  <a16:creationId xmlns:a16="http://schemas.microsoft.com/office/drawing/2014/main" id="{0ABECDCA-1430-1EA8-53DC-3A7FCDB45503}"/>
                </a:ext>
              </a:extLst>
            </p:cNvPr>
            <p:cNvSpPr/>
            <p:nvPr/>
          </p:nvSpPr>
          <p:spPr>
            <a:xfrm>
              <a:off x="4888991" y="1719072"/>
              <a:ext cx="1677923" cy="696467"/>
            </a:xfrm>
            <a:prstGeom prst="rect">
              <a:avLst/>
            </a:prstGeom>
            <a:blipFill>
              <a:blip r:embed="rId7" cstate="print"/>
              <a:stretch>
                <a:fillRect/>
              </a:stretch>
            </a:blipFill>
          </p:spPr>
          <p:txBody>
            <a:bodyPr wrap="square" lIns="0" tIns="0" rIns="0" bIns="0" rtlCol="0"/>
            <a:lstStyle/>
            <a:p>
              <a:endParaRPr/>
            </a:p>
          </p:txBody>
        </p:sp>
        <p:sp>
          <p:nvSpPr>
            <p:cNvPr id="12" name="object 11">
              <a:extLst>
                <a:ext uri="{FF2B5EF4-FFF2-40B4-BE49-F238E27FC236}">
                  <a16:creationId xmlns:a16="http://schemas.microsoft.com/office/drawing/2014/main" id="{D5A5EF20-657F-DCF9-8806-8367EFE4BE76}"/>
                </a:ext>
              </a:extLst>
            </p:cNvPr>
            <p:cNvSpPr/>
            <p:nvPr/>
          </p:nvSpPr>
          <p:spPr>
            <a:xfrm>
              <a:off x="4803647" y="1499616"/>
              <a:ext cx="1772411" cy="1063752"/>
            </a:xfrm>
            <a:prstGeom prst="rect">
              <a:avLst/>
            </a:prstGeom>
            <a:solidFill>
              <a:srgbClr val="0948CB"/>
            </a:solidFill>
          </p:spPr>
          <p:txBody>
            <a:bodyPr wrap="square" lIns="0" tIns="0" rIns="0" bIns="0" rtlCol="0"/>
            <a:lstStyle/>
            <a:p>
              <a:endParaRPr/>
            </a:p>
          </p:txBody>
        </p:sp>
      </p:grpSp>
      <p:sp>
        <p:nvSpPr>
          <p:cNvPr id="13" name="object 12">
            <a:extLst>
              <a:ext uri="{FF2B5EF4-FFF2-40B4-BE49-F238E27FC236}">
                <a16:creationId xmlns:a16="http://schemas.microsoft.com/office/drawing/2014/main" id="{7E407209-B8D7-6958-D57B-0E720C41F16F}"/>
              </a:ext>
            </a:extLst>
          </p:cNvPr>
          <p:cNvSpPr txBox="1"/>
          <p:nvPr/>
        </p:nvSpPr>
        <p:spPr>
          <a:xfrm>
            <a:off x="5816983" y="2113170"/>
            <a:ext cx="1327150" cy="462915"/>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dirty="0">
              <a:latin typeface="Carlito"/>
              <a:cs typeface="Carlito"/>
            </a:endParaRPr>
          </a:p>
        </p:txBody>
      </p:sp>
      <p:grpSp>
        <p:nvGrpSpPr>
          <p:cNvPr id="14" name="object 13">
            <a:extLst>
              <a:ext uri="{FF2B5EF4-FFF2-40B4-BE49-F238E27FC236}">
                <a16:creationId xmlns:a16="http://schemas.microsoft.com/office/drawing/2014/main" id="{92E17999-59FD-734F-0A27-8FA8B11694EB}"/>
              </a:ext>
            </a:extLst>
          </p:cNvPr>
          <p:cNvGrpSpPr/>
          <p:nvPr/>
        </p:nvGrpSpPr>
        <p:grpSpPr>
          <a:xfrm>
            <a:off x="5583429" y="3154316"/>
            <a:ext cx="1851660" cy="1666239"/>
            <a:chOff x="4782311" y="2807207"/>
            <a:chExt cx="1851660" cy="1666239"/>
          </a:xfrm>
        </p:grpSpPr>
        <p:sp>
          <p:nvSpPr>
            <p:cNvPr id="15" name="object 14">
              <a:extLst>
                <a:ext uri="{FF2B5EF4-FFF2-40B4-BE49-F238E27FC236}">
                  <a16:creationId xmlns:a16="http://schemas.microsoft.com/office/drawing/2014/main" id="{6E3960AB-1F0B-32E1-F155-857E3177F286}"/>
                </a:ext>
              </a:extLst>
            </p:cNvPr>
            <p:cNvSpPr/>
            <p:nvPr/>
          </p:nvSpPr>
          <p:spPr>
            <a:xfrm>
              <a:off x="5062727" y="3073907"/>
              <a:ext cx="237744" cy="1399032"/>
            </a:xfrm>
            <a:prstGeom prst="rect">
              <a:avLst/>
            </a:prstGeom>
            <a:blipFill>
              <a:blip r:embed="rId8" cstate="print"/>
              <a:stretch>
                <a:fillRect/>
              </a:stretch>
            </a:blipFill>
          </p:spPr>
          <p:txBody>
            <a:bodyPr wrap="square" lIns="0" tIns="0" rIns="0" bIns="0" rtlCol="0"/>
            <a:lstStyle/>
            <a:p>
              <a:endParaRPr/>
            </a:p>
          </p:txBody>
        </p:sp>
        <p:sp>
          <p:nvSpPr>
            <p:cNvPr id="16" name="object 15">
              <a:extLst>
                <a:ext uri="{FF2B5EF4-FFF2-40B4-BE49-F238E27FC236}">
                  <a16:creationId xmlns:a16="http://schemas.microsoft.com/office/drawing/2014/main" id="{5ACCBFE7-B5BE-5596-E95D-3B8715FAFC28}"/>
                </a:ext>
              </a:extLst>
            </p:cNvPr>
            <p:cNvSpPr/>
            <p:nvPr/>
          </p:nvSpPr>
          <p:spPr>
            <a:xfrm>
              <a:off x="5084063" y="3095243"/>
              <a:ext cx="158496" cy="1319784"/>
            </a:xfrm>
            <a:prstGeom prst="rect">
              <a:avLst/>
            </a:prstGeom>
            <a:solidFill>
              <a:schemeClr val="accent1">
                <a:lumMod val="40000"/>
                <a:lumOff val="60000"/>
              </a:schemeClr>
            </a:solidFill>
          </p:spPr>
          <p:txBody>
            <a:bodyPr wrap="square" lIns="0" tIns="0" rIns="0" bIns="0" rtlCol="0"/>
            <a:lstStyle/>
            <a:p>
              <a:endParaRPr/>
            </a:p>
          </p:txBody>
        </p:sp>
        <p:sp>
          <p:nvSpPr>
            <p:cNvPr id="17" name="object 16">
              <a:extLst>
                <a:ext uri="{FF2B5EF4-FFF2-40B4-BE49-F238E27FC236}">
                  <a16:creationId xmlns:a16="http://schemas.microsoft.com/office/drawing/2014/main" id="{B9C26353-E0DF-DAA7-76A0-EB5C0617A005}"/>
                </a:ext>
              </a:extLst>
            </p:cNvPr>
            <p:cNvSpPr/>
            <p:nvPr/>
          </p:nvSpPr>
          <p:spPr>
            <a:xfrm>
              <a:off x="4782311" y="2807207"/>
              <a:ext cx="1851660" cy="1143000"/>
            </a:xfrm>
            <a:prstGeom prst="rect">
              <a:avLst/>
            </a:prstGeom>
            <a:blipFill>
              <a:blip r:embed="rId6" cstate="print"/>
              <a:stretch>
                <a:fillRect/>
              </a:stretch>
            </a:blipFill>
          </p:spPr>
          <p:txBody>
            <a:bodyPr wrap="square" lIns="0" tIns="0" rIns="0" bIns="0" rtlCol="0"/>
            <a:lstStyle/>
            <a:p>
              <a:endParaRPr/>
            </a:p>
          </p:txBody>
        </p:sp>
        <p:sp>
          <p:nvSpPr>
            <p:cNvPr id="18" name="object 17">
              <a:extLst>
                <a:ext uri="{FF2B5EF4-FFF2-40B4-BE49-F238E27FC236}">
                  <a16:creationId xmlns:a16="http://schemas.microsoft.com/office/drawing/2014/main" id="{1BAEA848-2BAA-F2F6-098A-5D6D7F126B7B}"/>
                </a:ext>
              </a:extLst>
            </p:cNvPr>
            <p:cNvSpPr/>
            <p:nvPr/>
          </p:nvSpPr>
          <p:spPr>
            <a:xfrm>
              <a:off x="4888991" y="2839211"/>
              <a:ext cx="1677923" cy="1115568"/>
            </a:xfrm>
            <a:prstGeom prst="rect">
              <a:avLst/>
            </a:prstGeom>
            <a:blipFill>
              <a:blip r:embed="rId9" cstate="print"/>
              <a:stretch>
                <a:fillRect/>
              </a:stretch>
            </a:blipFill>
          </p:spPr>
          <p:txBody>
            <a:bodyPr wrap="square" lIns="0" tIns="0" rIns="0" bIns="0" rtlCol="0"/>
            <a:lstStyle/>
            <a:p>
              <a:endParaRPr/>
            </a:p>
          </p:txBody>
        </p:sp>
        <p:sp>
          <p:nvSpPr>
            <p:cNvPr id="19" name="object 18">
              <a:extLst>
                <a:ext uri="{FF2B5EF4-FFF2-40B4-BE49-F238E27FC236}">
                  <a16:creationId xmlns:a16="http://schemas.microsoft.com/office/drawing/2014/main" id="{C7794651-0C96-FAF2-D130-BF4BD2216EAA}"/>
                </a:ext>
              </a:extLst>
            </p:cNvPr>
            <p:cNvSpPr/>
            <p:nvPr/>
          </p:nvSpPr>
          <p:spPr>
            <a:xfrm>
              <a:off x="4803647" y="2828543"/>
              <a:ext cx="1772411" cy="1063752"/>
            </a:xfrm>
            <a:prstGeom prst="rect">
              <a:avLst/>
            </a:prstGeom>
            <a:solidFill>
              <a:srgbClr val="0948CB"/>
            </a:solidFill>
          </p:spPr>
          <p:txBody>
            <a:bodyPr wrap="square" lIns="0" tIns="0" rIns="0" bIns="0" rtlCol="0"/>
            <a:lstStyle/>
            <a:p>
              <a:endParaRPr/>
            </a:p>
          </p:txBody>
        </p:sp>
      </p:grpSp>
      <p:sp>
        <p:nvSpPr>
          <p:cNvPr id="20" name="object 19">
            <a:extLst>
              <a:ext uri="{FF2B5EF4-FFF2-40B4-BE49-F238E27FC236}">
                <a16:creationId xmlns:a16="http://schemas.microsoft.com/office/drawing/2014/main" id="{60E49D72-64E1-4793-8FBB-2C9297758FA1}"/>
              </a:ext>
            </a:extLst>
          </p:cNvPr>
          <p:cNvSpPr txBox="1"/>
          <p:nvPr/>
        </p:nvSpPr>
        <p:spPr>
          <a:xfrm>
            <a:off x="5794694" y="3243256"/>
            <a:ext cx="1332865" cy="881523"/>
          </a:xfrm>
          <a:prstGeom prst="rect">
            <a:avLst/>
          </a:prstGeom>
        </p:spPr>
        <p:txBody>
          <a:bodyPr vert="horz" wrap="square" lIns="0" tIns="31750" rIns="0" bIns="0" rtlCol="0">
            <a:spAutoFit/>
          </a:bodyPr>
          <a:lstStyle/>
          <a:p>
            <a:pPr marL="12700" marR="5080" indent="4445">
              <a:lnSpc>
                <a:spcPct val="91600"/>
              </a:lnSpc>
              <a:spcBef>
                <a:spcPts val="250"/>
              </a:spcBef>
            </a:pPr>
            <a:r>
              <a:rPr lang="fr-CH" sz="1500" dirty="0" err="1">
                <a:solidFill>
                  <a:srgbClr val="FFFFFF"/>
                </a:solidFill>
                <a:latin typeface="Carlito"/>
                <a:cs typeface="Carlito"/>
              </a:rPr>
              <a:t>Convert</a:t>
            </a:r>
            <a:r>
              <a:rPr lang="fr-CH" sz="1500" dirty="0">
                <a:solidFill>
                  <a:srgbClr val="FFFFFF"/>
                </a:solidFill>
                <a:latin typeface="Carlito"/>
                <a:cs typeface="Carlito"/>
              </a:rPr>
              <a:t> JSON </a:t>
            </a:r>
            <a:r>
              <a:rPr lang="fr-CH" sz="1500" dirty="0" err="1">
                <a:solidFill>
                  <a:srgbClr val="FFFFFF"/>
                </a:solidFill>
                <a:latin typeface="Carlito"/>
                <a:cs typeface="Carlito"/>
              </a:rPr>
              <a:t>result</a:t>
            </a:r>
            <a:r>
              <a:rPr lang="fr-CH" sz="1500" dirty="0">
                <a:solidFill>
                  <a:srgbClr val="FFFFFF"/>
                </a:solidFill>
                <a:latin typeface="Carlito"/>
                <a:cs typeface="Carlito"/>
              </a:rPr>
              <a:t> to </a:t>
            </a:r>
            <a:r>
              <a:rPr lang="fr-CH" sz="1500" dirty="0" err="1">
                <a:solidFill>
                  <a:srgbClr val="FFFFFF"/>
                </a:solidFill>
                <a:latin typeface="Carlito"/>
                <a:cs typeface="Carlito"/>
              </a:rPr>
              <a:t>dataframe</a:t>
            </a:r>
            <a:r>
              <a:rPr lang="fr-CH" sz="1500" dirty="0">
                <a:solidFill>
                  <a:srgbClr val="FFFFFF"/>
                </a:solidFill>
                <a:latin typeface="Carlito"/>
                <a:cs typeface="Carlito"/>
              </a:rPr>
              <a:t> </a:t>
            </a:r>
            <a:r>
              <a:rPr lang="fr-CH" sz="1500" dirty="0" err="1">
                <a:solidFill>
                  <a:srgbClr val="FFFFFF"/>
                </a:solidFill>
                <a:latin typeface="Carlito"/>
                <a:cs typeface="Carlito"/>
              </a:rPr>
              <a:t>using</a:t>
            </a:r>
            <a:r>
              <a:rPr lang="fr-CH" sz="1500" dirty="0">
                <a:solidFill>
                  <a:srgbClr val="FFFFFF"/>
                </a:solidFill>
                <a:latin typeface="Carlito"/>
                <a:cs typeface="Carlito"/>
              </a:rPr>
              <a:t> </a:t>
            </a:r>
            <a:r>
              <a:rPr lang="fr-CH" sz="1500" dirty="0" err="1">
                <a:solidFill>
                  <a:srgbClr val="FFFFFF"/>
                </a:solidFill>
                <a:latin typeface="Carlito"/>
                <a:cs typeface="Carlito"/>
              </a:rPr>
              <a:t>Json_normalize</a:t>
            </a:r>
            <a:endParaRPr sz="1500" dirty="0">
              <a:latin typeface="Carlito"/>
              <a:cs typeface="Carlito"/>
            </a:endParaRPr>
          </a:p>
        </p:txBody>
      </p:sp>
      <p:grpSp>
        <p:nvGrpSpPr>
          <p:cNvPr id="21" name="object 20">
            <a:extLst>
              <a:ext uri="{FF2B5EF4-FFF2-40B4-BE49-F238E27FC236}">
                <a16:creationId xmlns:a16="http://schemas.microsoft.com/office/drawing/2014/main" id="{11ACD855-A7CF-AC2A-B7DF-1F2141FAD11B}"/>
              </a:ext>
            </a:extLst>
          </p:cNvPr>
          <p:cNvGrpSpPr/>
          <p:nvPr/>
        </p:nvGrpSpPr>
        <p:grpSpPr>
          <a:xfrm>
            <a:off x="5583429" y="4484768"/>
            <a:ext cx="2790825" cy="1141730"/>
            <a:chOff x="4782311" y="4137659"/>
            <a:chExt cx="2790825" cy="1141730"/>
          </a:xfrm>
        </p:grpSpPr>
        <p:sp>
          <p:nvSpPr>
            <p:cNvPr id="22" name="object 21">
              <a:extLst>
                <a:ext uri="{FF2B5EF4-FFF2-40B4-BE49-F238E27FC236}">
                  <a16:creationId xmlns:a16="http://schemas.microsoft.com/office/drawing/2014/main" id="{99882732-A7CD-BE15-31F6-07533CBD90D1}"/>
                </a:ext>
              </a:extLst>
            </p:cNvPr>
            <p:cNvSpPr/>
            <p:nvPr/>
          </p:nvSpPr>
          <p:spPr>
            <a:xfrm>
              <a:off x="5146547" y="4319015"/>
              <a:ext cx="2426207" cy="239268"/>
            </a:xfrm>
            <a:prstGeom prst="rect">
              <a:avLst/>
            </a:prstGeom>
            <a:blipFill>
              <a:blip r:embed="rId10" cstate="print"/>
              <a:stretch>
                <a:fillRect/>
              </a:stretch>
            </a:blipFill>
          </p:spPr>
          <p:txBody>
            <a:bodyPr wrap="square" lIns="0" tIns="0" rIns="0" bIns="0" rtlCol="0"/>
            <a:lstStyle/>
            <a:p>
              <a:endParaRPr/>
            </a:p>
          </p:txBody>
        </p:sp>
        <p:sp>
          <p:nvSpPr>
            <p:cNvPr id="23" name="object 22">
              <a:extLst>
                <a:ext uri="{FF2B5EF4-FFF2-40B4-BE49-F238E27FC236}">
                  <a16:creationId xmlns:a16="http://schemas.microsoft.com/office/drawing/2014/main" id="{0D543769-AE78-2C1C-D823-85F4E4DC8D14}"/>
                </a:ext>
              </a:extLst>
            </p:cNvPr>
            <p:cNvSpPr/>
            <p:nvPr/>
          </p:nvSpPr>
          <p:spPr>
            <a:xfrm>
              <a:off x="5167883" y="4340351"/>
              <a:ext cx="2346960" cy="160019"/>
            </a:xfrm>
            <a:prstGeom prst="rect">
              <a:avLst/>
            </a:prstGeom>
            <a:solidFill>
              <a:schemeClr val="accent1">
                <a:lumMod val="40000"/>
                <a:lumOff val="60000"/>
              </a:schemeClr>
            </a:solidFill>
          </p:spPr>
          <p:txBody>
            <a:bodyPr wrap="square" lIns="0" tIns="0" rIns="0" bIns="0" rtlCol="0"/>
            <a:lstStyle/>
            <a:p>
              <a:endParaRPr/>
            </a:p>
          </p:txBody>
        </p:sp>
        <p:sp>
          <p:nvSpPr>
            <p:cNvPr id="24" name="object 23">
              <a:extLst>
                <a:ext uri="{FF2B5EF4-FFF2-40B4-BE49-F238E27FC236}">
                  <a16:creationId xmlns:a16="http://schemas.microsoft.com/office/drawing/2014/main" id="{5DDDA564-F90F-3BBC-609A-2B8B6E32BC41}"/>
                </a:ext>
              </a:extLst>
            </p:cNvPr>
            <p:cNvSpPr/>
            <p:nvPr/>
          </p:nvSpPr>
          <p:spPr>
            <a:xfrm>
              <a:off x="4782311" y="4137659"/>
              <a:ext cx="1851660" cy="1141476"/>
            </a:xfrm>
            <a:prstGeom prst="rect">
              <a:avLst/>
            </a:prstGeom>
            <a:blipFill>
              <a:blip r:embed="rId11" cstate="print"/>
              <a:stretch>
                <a:fillRect/>
              </a:stretch>
            </a:blipFill>
          </p:spPr>
          <p:txBody>
            <a:bodyPr wrap="square" lIns="0" tIns="0" rIns="0" bIns="0" rtlCol="0"/>
            <a:lstStyle/>
            <a:p>
              <a:endParaRPr/>
            </a:p>
          </p:txBody>
        </p:sp>
        <p:sp>
          <p:nvSpPr>
            <p:cNvPr id="25" name="object 24">
              <a:extLst>
                <a:ext uri="{FF2B5EF4-FFF2-40B4-BE49-F238E27FC236}">
                  <a16:creationId xmlns:a16="http://schemas.microsoft.com/office/drawing/2014/main" id="{85ADC625-399E-D47C-4257-820FF1382309}"/>
                </a:ext>
              </a:extLst>
            </p:cNvPr>
            <p:cNvSpPr/>
            <p:nvPr/>
          </p:nvSpPr>
          <p:spPr>
            <a:xfrm>
              <a:off x="4850891" y="4273295"/>
              <a:ext cx="1755648" cy="905256"/>
            </a:xfrm>
            <a:prstGeom prst="rect">
              <a:avLst/>
            </a:prstGeom>
            <a:blipFill>
              <a:blip r:embed="rId12" cstate="print"/>
              <a:stretch>
                <a:fillRect/>
              </a:stretch>
            </a:blipFill>
          </p:spPr>
          <p:txBody>
            <a:bodyPr wrap="square" lIns="0" tIns="0" rIns="0" bIns="0" rtlCol="0"/>
            <a:lstStyle/>
            <a:p>
              <a:endParaRPr/>
            </a:p>
          </p:txBody>
        </p:sp>
        <p:sp>
          <p:nvSpPr>
            <p:cNvPr id="26" name="object 25">
              <a:extLst>
                <a:ext uri="{FF2B5EF4-FFF2-40B4-BE49-F238E27FC236}">
                  <a16:creationId xmlns:a16="http://schemas.microsoft.com/office/drawing/2014/main" id="{BAA8DE50-9C1C-B1AC-E115-CF8257C7B9B0}"/>
                </a:ext>
              </a:extLst>
            </p:cNvPr>
            <p:cNvSpPr/>
            <p:nvPr/>
          </p:nvSpPr>
          <p:spPr>
            <a:xfrm>
              <a:off x="4803647" y="4158995"/>
              <a:ext cx="1772411" cy="1062227"/>
            </a:xfrm>
            <a:prstGeom prst="rect">
              <a:avLst/>
            </a:prstGeom>
            <a:solidFill>
              <a:srgbClr val="0B49CB"/>
            </a:solidFill>
          </p:spPr>
          <p:txBody>
            <a:bodyPr wrap="square" lIns="0" tIns="0" rIns="0" bIns="0" rtlCol="0"/>
            <a:lstStyle/>
            <a:p>
              <a:endParaRPr dirty="0"/>
            </a:p>
          </p:txBody>
        </p:sp>
      </p:grpSp>
      <p:sp>
        <p:nvSpPr>
          <p:cNvPr id="27" name="object 26">
            <a:extLst>
              <a:ext uri="{FF2B5EF4-FFF2-40B4-BE49-F238E27FC236}">
                <a16:creationId xmlns:a16="http://schemas.microsoft.com/office/drawing/2014/main" id="{600C4485-1294-466F-F808-2E4F80E2E82C}"/>
              </a:ext>
            </a:extLst>
          </p:cNvPr>
          <p:cNvSpPr txBox="1"/>
          <p:nvPr/>
        </p:nvSpPr>
        <p:spPr>
          <a:xfrm>
            <a:off x="5745775" y="4886629"/>
            <a:ext cx="1403985" cy="243656"/>
          </a:xfrm>
          <a:prstGeom prst="rect">
            <a:avLst/>
          </a:prstGeom>
        </p:spPr>
        <p:txBody>
          <a:bodyPr vert="horz" wrap="square" lIns="0" tIns="35560" rIns="0" bIns="0" rtlCol="0">
            <a:spAutoFit/>
          </a:bodyPr>
          <a:lstStyle/>
          <a:p>
            <a:pPr marL="12700" marR="5080" algn="ctr">
              <a:lnSpc>
                <a:spcPct val="89800"/>
              </a:lnSpc>
              <a:spcBef>
                <a:spcPts val="280"/>
              </a:spcBef>
            </a:pPr>
            <a:r>
              <a:rPr lang="fr-CH" sz="1500" spc="-10" dirty="0">
                <a:solidFill>
                  <a:srgbClr val="FFFFFF"/>
                </a:solidFill>
                <a:latin typeface="Carlito"/>
                <a:cs typeface="Carlito"/>
              </a:rPr>
              <a:t>Pre-process Data</a:t>
            </a:r>
            <a:endParaRPr sz="1500" dirty="0">
              <a:latin typeface="Carlito"/>
              <a:cs typeface="Carlito"/>
            </a:endParaRPr>
          </a:p>
        </p:txBody>
      </p:sp>
      <p:grpSp>
        <p:nvGrpSpPr>
          <p:cNvPr id="28" name="object 27">
            <a:extLst>
              <a:ext uri="{FF2B5EF4-FFF2-40B4-BE49-F238E27FC236}">
                <a16:creationId xmlns:a16="http://schemas.microsoft.com/office/drawing/2014/main" id="{DE67E6C1-108B-B111-C39F-EF3E9155023B}"/>
              </a:ext>
            </a:extLst>
          </p:cNvPr>
          <p:cNvGrpSpPr/>
          <p:nvPr/>
        </p:nvGrpSpPr>
        <p:grpSpPr>
          <a:xfrm>
            <a:off x="7933437" y="3442352"/>
            <a:ext cx="1859280" cy="2205355"/>
            <a:chOff x="7139940" y="3073907"/>
            <a:chExt cx="1859280" cy="2205355"/>
          </a:xfrm>
        </p:grpSpPr>
        <p:sp>
          <p:nvSpPr>
            <p:cNvPr id="29" name="object 28">
              <a:extLst>
                <a:ext uri="{FF2B5EF4-FFF2-40B4-BE49-F238E27FC236}">
                  <a16:creationId xmlns:a16="http://schemas.microsoft.com/office/drawing/2014/main" id="{2D97ED01-4498-26EC-E1D7-DA8445247369}"/>
                </a:ext>
              </a:extLst>
            </p:cNvPr>
            <p:cNvSpPr/>
            <p:nvPr/>
          </p:nvSpPr>
          <p:spPr>
            <a:xfrm>
              <a:off x="7418832" y="3073907"/>
              <a:ext cx="239268" cy="1399032"/>
            </a:xfrm>
            <a:prstGeom prst="rect">
              <a:avLst/>
            </a:prstGeom>
            <a:blipFill>
              <a:blip r:embed="rId13" cstate="print"/>
              <a:stretch>
                <a:fillRect/>
              </a:stretch>
            </a:blipFill>
          </p:spPr>
          <p:txBody>
            <a:bodyPr wrap="square" lIns="0" tIns="0" rIns="0" bIns="0" rtlCol="0"/>
            <a:lstStyle/>
            <a:p>
              <a:endParaRPr/>
            </a:p>
          </p:txBody>
        </p:sp>
        <p:sp>
          <p:nvSpPr>
            <p:cNvPr id="30" name="object 29">
              <a:extLst>
                <a:ext uri="{FF2B5EF4-FFF2-40B4-BE49-F238E27FC236}">
                  <a16:creationId xmlns:a16="http://schemas.microsoft.com/office/drawing/2014/main" id="{47802A33-CA0E-DE9B-F078-4331548784A6}"/>
                </a:ext>
              </a:extLst>
            </p:cNvPr>
            <p:cNvSpPr/>
            <p:nvPr/>
          </p:nvSpPr>
          <p:spPr>
            <a:xfrm>
              <a:off x="7440168" y="3095243"/>
              <a:ext cx="160020" cy="1319784"/>
            </a:xfrm>
            <a:prstGeom prst="rect">
              <a:avLst/>
            </a:prstGeom>
            <a:solidFill>
              <a:schemeClr val="accent1">
                <a:lumMod val="40000"/>
                <a:lumOff val="60000"/>
              </a:schemeClr>
            </a:solidFill>
          </p:spPr>
          <p:txBody>
            <a:bodyPr wrap="square" lIns="0" tIns="0" rIns="0" bIns="0" rtlCol="0"/>
            <a:lstStyle/>
            <a:p>
              <a:endParaRPr/>
            </a:p>
          </p:txBody>
        </p:sp>
        <p:sp>
          <p:nvSpPr>
            <p:cNvPr id="31" name="object 30">
              <a:extLst>
                <a:ext uri="{FF2B5EF4-FFF2-40B4-BE49-F238E27FC236}">
                  <a16:creationId xmlns:a16="http://schemas.microsoft.com/office/drawing/2014/main" id="{402F1AF6-A0BB-0645-EE64-1AB3083109A2}"/>
                </a:ext>
              </a:extLst>
            </p:cNvPr>
            <p:cNvSpPr/>
            <p:nvPr/>
          </p:nvSpPr>
          <p:spPr>
            <a:xfrm>
              <a:off x="7139940" y="4137659"/>
              <a:ext cx="1851659" cy="1141476"/>
            </a:xfrm>
            <a:prstGeom prst="rect">
              <a:avLst/>
            </a:prstGeom>
            <a:blipFill>
              <a:blip r:embed="rId11" cstate="print"/>
              <a:stretch>
                <a:fillRect/>
              </a:stretch>
            </a:blipFill>
          </p:spPr>
          <p:txBody>
            <a:bodyPr wrap="square" lIns="0" tIns="0" rIns="0" bIns="0" rtlCol="0"/>
            <a:lstStyle/>
            <a:p>
              <a:endParaRPr/>
            </a:p>
          </p:txBody>
        </p:sp>
        <p:sp>
          <p:nvSpPr>
            <p:cNvPr id="32" name="object 31">
              <a:extLst>
                <a:ext uri="{FF2B5EF4-FFF2-40B4-BE49-F238E27FC236}">
                  <a16:creationId xmlns:a16="http://schemas.microsoft.com/office/drawing/2014/main" id="{C2C9FDEA-5194-061B-073C-E6A2B543A776}"/>
                </a:ext>
              </a:extLst>
            </p:cNvPr>
            <p:cNvSpPr/>
            <p:nvPr/>
          </p:nvSpPr>
          <p:spPr>
            <a:xfrm>
              <a:off x="7173468" y="4378451"/>
              <a:ext cx="1825752" cy="694944"/>
            </a:xfrm>
            <a:prstGeom prst="rect">
              <a:avLst/>
            </a:prstGeom>
            <a:blipFill>
              <a:blip r:embed="rId14" cstate="print"/>
              <a:stretch>
                <a:fillRect/>
              </a:stretch>
            </a:blipFill>
          </p:spPr>
          <p:txBody>
            <a:bodyPr wrap="square" lIns="0" tIns="0" rIns="0" bIns="0" rtlCol="0"/>
            <a:lstStyle/>
            <a:p>
              <a:endParaRPr/>
            </a:p>
          </p:txBody>
        </p:sp>
        <p:sp>
          <p:nvSpPr>
            <p:cNvPr id="33" name="object 32">
              <a:extLst>
                <a:ext uri="{FF2B5EF4-FFF2-40B4-BE49-F238E27FC236}">
                  <a16:creationId xmlns:a16="http://schemas.microsoft.com/office/drawing/2014/main" id="{A2BB3ACD-3D50-802B-99E3-28D88A45D0B6}"/>
                </a:ext>
              </a:extLst>
            </p:cNvPr>
            <p:cNvSpPr/>
            <p:nvPr/>
          </p:nvSpPr>
          <p:spPr>
            <a:xfrm>
              <a:off x="7161276" y="4158995"/>
              <a:ext cx="1772412" cy="1062227"/>
            </a:xfrm>
            <a:prstGeom prst="rect">
              <a:avLst/>
            </a:prstGeom>
            <a:solidFill>
              <a:srgbClr val="0948CB"/>
            </a:solidFill>
          </p:spPr>
          <p:txBody>
            <a:bodyPr wrap="square" lIns="0" tIns="0" rIns="0" bIns="0" rtlCol="0"/>
            <a:lstStyle/>
            <a:p>
              <a:endParaRPr dirty="0"/>
            </a:p>
          </p:txBody>
        </p:sp>
      </p:grpSp>
      <p:sp>
        <p:nvSpPr>
          <p:cNvPr id="34" name="object 33">
            <a:extLst>
              <a:ext uri="{FF2B5EF4-FFF2-40B4-BE49-F238E27FC236}">
                <a16:creationId xmlns:a16="http://schemas.microsoft.com/office/drawing/2014/main" id="{23D584E1-E3BE-77D4-DCCD-60F159560C74}"/>
              </a:ext>
            </a:extLst>
          </p:cNvPr>
          <p:cNvSpPr txBox="1"/>
          <p:nvPr/>
        </p:nvSpPr>
        <p:spPr>
          <a:xfrm>
            <a:off x="8101839" y="4772551"/>
            <a:ext cx="1483995" cy="690574"/>
          </a:xfrm>
          <a:prstGeom prst="rect">
            <a:avLst/>
          </a:prstGeom>
        </p:spPr>
        <p:txBody>
          <a:bodyPr vert="horz" wrap="square" lIns="0" tIns="36195" rIns="0" bIns="0" rtlCol="0">
            <a:spAutoFit/>
          </a:bodyPr>
          <a:lstStyle/>
          <a:p>
            <a:pPr marL="12700" marR="5080">
              <a:lnSpc>
                <a:spcPts val="1650"/>
              </a:lnSpc>
              <a:spcBef>
                <a:spcPts val="280"/>
              </a:spcBef>
            </a:pPr>
            <a:r>
              <a:rPr lang="en-US" sz="1500" spc="-5" dirty="0">
                <a:solidFill>
                  <a:srgbClr val="FFFFFF"/>
                </a:solidFill>
                <a:latin typeface="Carlito"/>
                <a:cs typeface="Carlito"/>
              </a:rPr>
              <a:t>Create a </a:t>
            </a:r>
            <a:r>
              <a:rPr lang="en-US" sz="1500" spc="-5" dirty="0" err="1">
                <a:solidFill>
                  <a:srgbClr val="FFFFFF"/>
                </a:solidFill>
                <a:latin typeface="Carlito"/>
                <a:cs typeface="Carlito"/>
              </a:rPr>
              <a:t>dataframe</a:t>
            </a:r>
            <a:r>
              <a:rPr lang="en-US" sz="1500" spc="-5" dirty="0">
                <a:solidFill>
                  <a:srgbClr val="FFFFFF"/>
                </a:solidFill>
                <a:latin typeface="Carlito"/>
                <a:cs typeface="Carlito"/>
              </a:rPr>
              <a:t> from the dictionary</a:t>
            </a:r>
            <a:endParaRPr lang="en-US" sz="1500" dirty="0">
              <a:latin typeface="Carlito"/>
              <a:cs typeface="Carlito"/>
            </a:endParaRPr>
          </a:p>
        </p:txBody>
      </p:sp>
      <p:grpSp>
        <p:nvGrpSpPr>
          <p:cNvPr id="35" name="object 34">
            <a:extLst>
              <a:ext uri="{FF2B5EF4-FFF2-40B4-BE49-F238E27FC236}">
                <a16:creationId xmlns:a16="http://schemas.microsoft.com/office/drawing/2014/main" id="{7A43DD1F-A30E-5430-5F01-F0C01DFE2F85}"/>
              </a:ext>
            </a:extLst>
          </p:cNvPr>
          <p:cNvGrpSpPr/>
          <p:nvPr/>
        </p:nvGrpSpPr>
        <p:grpSpPr>
          <a:xfrm>
            <a:off x="7933437" y="2113424"/>
            <a:ext cx="1868805" cy="2205355"/>
            <a:chOff x="7139940" y="1744979"/>
            <a:chExt cx="1868805" cy="2205355"/>
          </a:xfrm>
        </p:grpSpPr>
        <p:sp>
          <p:nvSpPr>
            <p:cNvPr id="36" name="object 35">
              <a:extLst>
                <a:ext uri="{FF2B5EF4-FFF2-40B4-BE49-F238E27FC236}">
                  <a16:creationId xmlns:a16="http://schemas.microsoft.com/office/drawing/2014/main" id="{16720106-7ED6-BFCC-7269-D3128432639C}"/>
                </a:ext>
              </a:extLst>
            </p:cNvPr>
            <p:cNvSpPr/>
            <p:nvPr/>
          </p:nvSpPr>
          <p:spPr>
            <a:xfrm>
              <a:off x="7418832" y="1744979"/>
              <a:ext cx="239268" cy="1399032"/>
            </a:xfrm>
            <a:prstGeom prst="rect">
              <a:avLst/>
            </a:prstGeom>
            <a:blipFill>
              <a:blip r:embed="rId13" cstate="print"/>
              <a:stretch>
                <a:fillRect/>
              </a:stretch>
            </a:blipFill>
          </p:spPr>
          <p:txBody>
            <a:bodyPr wrap="square" lIns="0" tIns="0" rIns="0" bIns="0" rtlCol="0"/>
            <a:lstStyle/>
            <a:p>
              <a:endParaRPr/>
            </a:p>
          </p:txBody>
        </p:sp>
        <p:sp>
          <p:nvSpPr>
            <p:cNvPr id="37" name="object 36">
              <a:extLst>
                <a:ext uri="{FF2B5EF4-FFF2-40B4-BE49-F238E27FC236}">
                  <a16:creationId xmlns:a16="http://schemas.microsoft.com/office/drawing/2014/main" id="{80FF226A-B905-744D-606B-BC5E932AA80C}"/>
                </a:ext>
              </a:extLst>
            </p:cNvPr>
            <p:cNvSpPr/>
            <p:nvPr/>
          </p:nvSpPr>
          <p:spPr>
            <a:xfrm>
              <a:off x="7440168" y="1766315"/>
              <a:ext cx="160020" cy="1319784"/>
            </a:xfrm>
            <a:prstGeom prst="rect">
              <a:avLst/>
            </a:prstGeom>
            <a:solidFill>
              <a:schemeClr val="accent1">
                <a:lumMod val="40000"/>
                <a:lumOff val="60000"/>
              </a:schemeClr>
            </a:solidFill>
          </p:spPr>
          <p:txBody>
            <a:bodyPr wrap="square" lIns="0" tIns="0" rIns="0" bIns="0" rtlCol="0"/>
            <a:lstStyle/>
            <a:p>
              <a:endParaRPr/>
            </a:p>
          </p:txBody>
        </p:sp>
        <p:sp>
          <p:nvSpPr>
            <p:cNvPr id="38" name="object 37">
              <a:extLst>
                <a:ext uri="{FF2B5EF4-FFF2-40B4-BE49-F238E27FC236}">
                  <a16:creationId xmlns:a16="http://schemas.microsoft.com/office/drawing/2014/main" id="{262AA1B3-4CE2-40CC-9DC8-A4B772905215}"/>
                </a:ext>
              </a:extLst>
            </p:cNvPr>
            <p:cNvSpPr/>
            <p:nvPr/>
          </p:nvSpPr>
          <p:spPr>
            <a:xfrm>
              <a:off x="7139940" y="2807207"/>
              <a:ext cx="1851659" cy="1143000"/>
            </a:xfrm>
            <a:prstGeom prst="rect">
              <a:avLst/>
            </a:prstGeom>
            <a:blipFill>
              <a:blip r:embed="rId6" cstate="print"/>
              <a:stretch>
                <a:fillRect/>
              </a:stretch>
            </a:blipFill>
          </p:spPr>
          <p:txBody>
            <a:bodyPr wrap="square" lIns="0" tIns="0" rIns="0" bIns="0" rtlCol="0"/>
            <a:lstStyle/>
            <a:p>
              <a:endParaRPr/>
            </a:p>
          </p:txBody>
        </p:sp>
        <p:sp>
          <p:nvSpPr>
            <p:cNvPr id="39" name="object 38">
              <a:extLst>
                <a:ext uri="{FF2B5EF4-FFF2-40B4-BE49-F238E27FC236}">
                  <a16:creationId xmlns:a16="http://schemas.microsoft.com/office/drawing/2014/main" id="{B1C71EC4-FF6F-743E-B667-4BD2DF1BD25D}"/>
                </a:ext>
              </a:extLst>
            </p:cNvPr>
            <p:cNvSpPr/>
            <p:nvPr/>
          </p:nvSpPr>
          <p:spPr>
            <a:xfrm>
              <a:off x="7164324" y="3047999"/>
              <a:ext cx="1844039" cy="696468"/>
            </a:xfrm>
            <a:prstGeom prst="rect">
              <a:avLst/>
            </a:prstGeom>
            <a:blipFill>
              <a:blip r:embed="rId15" cstate="print"/>
              <a:stretch>
                <a:fillRect/>
              </a:stretch>
            </a:blipFill>
          </p:spPr>
          <p:txBody>
            <a:bodyPr wrap="square" lIns="0" tIns="0" rIns="0" bIns="0" rtlCol="0"/>
            <a:lstStyle/>
            <a:p>
              <a:endParaRPr/>
            </a:p>
          </p:txBody>
        </p:sp>
        <p:sp>
          <p:nvSpPr>
            <p:cNvPr id="40" name="object 39">
              <a:extLst>
                <a:ext uri="{FF2B5EF4-FFF2-40B4-BE49-F238E27FC236}">
                  <a16:creationId xmlns:a16="http://schemas.microsoft.com/office/drawing/2014/main" id="{9999267D-9B6F-7554-91B1-784F63AB3C50}"/>
                </a:ext>
              </a:extLst>
            </p:cNvPr>
            <p:cNvSpPr/>
            <p:nvPr/>
          </p:nvSpPr>
          <p:spPr>
            <a:xfrm>
              <a:off x="7161276" y="2828543"/>
              <a:ext cx="1772412" cy="1063752"/>
            </a:xfrm>
            <a:prstGeom prst="rect">
              <a:avLst/>
            </a:prstGeom>
            <a:solidFill>
              <a:srgbClr val="0B49CB"/>
            </a:solidFill>
          </p:spPr>
          <p:txBody>
            <a:bodyPr wrap="square" lIns="0" tIns="0" rIns="0" bIns="0" rtlCol="0"/>
            <a:lstStyle/>
            <a:p>
              <a:endParaRPr/>
            </a:p>
          </p:txBody>
        </p:sp>
      </p:grpSp>
      <p:sp>
        <p:nvSpPr>
          <p:cNvPr id="41" name="object 40">
            <a:extLst>
              <a:ext uri="{FF2B5EF4-FFF2-40B4-BE49-F238E27FC236}">
                <a16:creationId xmlns:a16="http://schemas.microsoft.com/office/drawing/2014/main" id="{957E80B2-570E-CB26-77D7-061245BAF8ED}"/>
              </a:ext>
            </a:extLst>
          </p:cNvPr>
          <p:cNvSpPr txBox="1"/>
          <p:nvPr/>
        </p:nvSpPr>
        <p:spPr>
          <a:xfrm>
            <a:off x="8092696" y="3385843"/>
            <a:ext cx="1492885" cy="690574"/>
          </a:xfrm>
          <a:prstGeom prst="rect">
            <a:avLst/>
          </a:prstGeom>
        </p:spPr>
        <p:txBody>
          <a:bodyPr vert="horz" wrap="square" lIns="0" tIns="36195" rIns="0" bIns="0" rtlCol="0">
            <a:spAutoFit/>
          </a:bodyPr>
          <a:lstStyle/>
          <a:p>
            <a:pPr marL="12700" marR="5080">
              <a:lnSpc>
                <a:spcPts val="1650"/>
              </a:lnSpc>
              <a:spcBef>
                <a:spcPts val="280"/>
              </a:spcBef>
            </a:pPr>
            <a:r>
              <a:rPr lang="en-US" sz="1500" spc="-5" dirty="0">
                <a:solidFill>
                  <a:srgbClr val="FFFFFF"/>
                </a:solidFill>
                <a:latin typeface="Carlito"/>
                <a:cs typeface="Carlito"/>
              </a:rPr>
              <a:t>Filter </a:t>
            </a:r>
            <a:r>
              <a:rPr lang="en-US" sz="1500" spc="-10" dirty="0">
                <a:solidFill>
                  <a:srgbClr val="FFFFFF"/>
                </a:solidFill>
                <a:latin typeface="Carlito"/>
                <a:cs typeface="Carlito"/>
              </a:rPr>
              <a:t>data to</a:t>
            </a:r>
            <a:r>
              <a:rPr lang="en-US" sz="1500" spc="-204" dirty="0">
                <a:solidFill>
                  <a:srgbClr val="FFFFFF"/>
                </a:solidFill>
                <a:latin typeface="Carlito"/>
                <a:cs typeface="Carlito"/>
              </a:rPr>
              <a:t> </a:t>
            </a:r>
            <a:r>
              <a:rPr lang="en-US" sz="1500" spc="-5" dirty="0">
                <a:solidFill>
                  <a:srgbClr val="FFFFFF"/>
                </a:solidFill>
                <a:latin typeface="Carlito"/>
                <a:cs typeface="Carlito"/>
              </a:rPr>
              <a:t>only  </a:t>
            </a:r>
            <a:r>
              <a:rPr lang="en-US" sz="1500" dirty="0">
                <a:solidFill>
                  <a:srgbClr val="FFFFFF"/>
                </a:solidFill>
                <a:latin typeface="Carlito"/>
                <a:cs typeface="Carlito"/>
              </a:rPr>
              <a:t>include </a:t>
            </a:r>
            <a:r>
              <a:rPr lang="en-US" sz="1500" spc="-20" dirty="0">
                <a:solidFill>
                  <a:srgbClr val="FFFFFF"/>
                </a:solidFill>
                <a:latin typeface="Carlito"/>
                <a:cs typeface="Carlito"/>
              </a:rPr>
              <a:t>Falcon </a:t>
            </a:r>
            <a:r>
              <a:rPr lang="en-US" sz="1500" dirty="0">
                <a:solidFill>
                  <a:srgbClr val="FFFFFF"/>
                </a:solidFill>
                <a:latin typeface="Carlito"/>
                <a:cs typeface="Carlito"/>
              </a:rPr>
              <a:t>9  launches</a:t>
            </a:r>
            <a:endParaRPr lang="en-US" sz="1500" dirty="0">
              <a:latin typeface="Carlito"/>
              <a:cs typeface="Carlito"/>
            </a:endParaRPr>
          </a:p>
        </p:txBody>
      </p:sp>
      <p:grpSp>
        <p:nvGrpSpPr>
          <p:cNvPr id="42" name="object 41">
            <a:extLst>
              <a:ext uri="{FF2B5EF4-FFF2-40B4-BE49-F238E27FC236}">
                <a16:creationId xmlns:a16="http://schemas.microsoft.com/office/drawing/2014/main" id="{177A2D61-D71F-1AF5-19C3-40D417550ACB}"/>
              </a:ext>
            </a:extLst>
          </p:cNvPr>
          <p:cNvGrpSpPr/>
          <p:nvPr/>
        </p:nvGrpSpPr>
        <p:grpSpPr>
          <a:xfrm>
            <a:off x="7941058" y="1846725"/>
            <a:ext cx="2790825" cy="1143000"/>
            <a:chOff x="7139940" y="1478280"/>
            <a:chExt cx="2790825" cy="1143000"/>
          </a:xfrm>
        </p:grpSpPr>
        <p:sp>
          <p:nvSpPr>
            <p:cNvPr id="43" name="object 42">
              <a:extLst>
                <a:ext uri="{FF2B5EF4-FFF2-40B4-BE49-F238E27FC236}">
                  <a16:creationId xmlns:a16="http://schemas.microsoft.com/office/drawing/2014/main" id="{DA9DFFC2-91D1-F87F-96E5-2705B46F33A1}"/>
                </a:ext>
              </a:extLst>
            </p:cNvPr>
            <p:cNvSpPr/>
            <p:nvPr/>
          </p:nvSpPr>
          <p:spPr>
            <a:xfrm>
              <a:off x="7504176" y="1661160"/>
              <a:ext cx="2426207" cy="237744"/>
            </a:xfrm>
            <a:prstGeom prst="rect">
              <a:avLst/>
            </a:prstGeom>
            <a:blipFill>
              <a:blip r:embed="rId16" cstate="print"/>
              <a:stretch>
                <a:fillRect/>
              </a:stretch>
            </a:blipFill>
          </p:spPr>
          <p:txBody>
            <a:bodyPr wrap="square" lIns="0" tIns="0" rIns="0" bIns="0" rtlCol="0"/>
            <a:lstStyle/>
            <a:p>
              <a:endParaRPr/>
            </a:p>
          </p:txBody>
        </p:sp>
        <p:sp>
          <p:nvSpPr>
            <p:cNvPr id="44" name="object 43">
              <a:extLst>
                <a:ext uri="{FF2B5EF4-FFF2-40B4-BE49-F238E27FC236}">
                  <a16:creationId xmlns:a16="http://schemas.microsoft.com/office/drawing/2014/main" id="{F76BD6E2-829F-092C-FE02-9BAD11622C1A}"/>
                </a:ext>
              </a:extLst>
            </p:cNvPr>
            <p:cNvSpPr/>
            <p:nvPr/>
          </p:nvSpPr>
          <p:spPr>
            <a:xfrm>
              <a:off x="7525512" y="1682496"/>
              <a:ext cx="2346959" cy="158496"/>
            </a:xfrm>
            <a:prstGeom prst="rect">
              <a:avLst/>
            </a:prstGeom>
            <a:solidFill>
              <a:schemeClr val="accent1">
                <a:lumMod val="40000"/>
                <a:lumOff val="60000"/>
              </a:schemeClr>
            </a:solidFill>
          </p:spPr>
          <p:txBody>
            <a:bodyPr wrap="square" lIns="0" tIns="0" rIns="0" bIns="0" rtlCol="0"/>
            <a:lstStyle/>
            <a:p>
              <a:endParaRPr/>
            </a:p>
          </p:txBody>
        </p:sp>
        <p:sp>
          <p:nvSpPr>
            <p:cNvPr id="45" name="object 44">
              <a:extLst>
                <a:ext uri="{FF2B5EF4-FFF2-40B4-BE49-F238E27FC236}">
                  <a16:creationId xmlns:a16="http://schemas.microsoft.com/office/drawing/2014/main" id="{2F9E7BBE-076C-942D-AF49-8EA20029CDC0}"/>
                </a:ext>
              </a:extLst>
            </p:cNvPr>
            <p:cNvSpPr/>
            <p:nvPr/>
          </p:nvSpPr>
          <p:spPr>
            <a:xfrm>
              <a:off x="7139940" y="1478280"/>
              <a:ext cx="1851659" cy="1143000"/>
            </a:xfrm>
            <a:prstGeom prst="rect">
              <a:avLst/>
            </a:prstGeom>
            <a:blipFill>
              <a:blip r:embed="rId6" cstate="print"/>
              <a:stretch>
                <a:fillRect/>
              </a:stretch>
            </a:blipFill>
          </p:spPr>
          <p:txBody>
            <a:bodyPr wrap="square" lIns="0" tIns="0" rIns="0" bIns="0" rtlCol="0"/>
            <a:lstStyle/>
            <a:p>
              <a:endParaRPr/>
            </a:p>
          </p:txBody>
        </p:sp>
        <p:sp>
          <p:nvSpPr>
            <p:cNvPr id="46" name="object 45">
              <a:extLst>
                <a:ext uri="{FF2B5EF4-FFF2-40B4-BE49-F238E27FC236}">
                  <a16:creationId xmlns:a16="http://schemas.microsoft.com/office/drawing/2014/main" id="{0EA37EFB-897E-44C0-DFC1-3E30FD5747B2}"/>
                </a:ext>
              </a:extLst>
            </p:cNvPr>
            <p:cNvSpPr/>
            <p:nvPr/>
          </p:nvSpPr>
          <p:spPr>
            <a:xfrm>
              <a:off x="7226808" y="1615440"/>
              <a:ext cx="1717548" cy="903731"/>
            </a:xfrm>
            <a:prstGeom prst="rect">
              <a:avLst/>
            </a:prstGeom>
            <a:blipFill>
              <a:blip r:embed="rId17" cstate="print"/>
              <a:stretch>
                <a:fillRect/>
              </a:stretch>
            </a:blipFill>
          </p:spPr>
          <p:txBody>
            <a:bodyPr wrap="square" lIns="0" tIns="0" rIns="0" bIns="0" rtlCol="0"/>
            <a:lstStyle/>
            <a:p>
              <a:endParaRPr/>
            </a:p>
          </p:txBody>
        </p:sp>
        <p:sp>
          <p:nvSpPr>
            <p:cNvPr id="47" name="object 46">
              <a:extLst>
                <a:ext uri="{FF2B5EF4-FFF2-40B4-BE49-F238E27FC236}">
                  <a16:creationId xmlns:a16="http://schemas.microsoft.com/office/drawing/2014/main" id="{86E96EBE-1239-2343-7E8A-578BECB03734}"/>
                </a:ext>
              </a:extLst>
            </p:cNvPr>
            <p:cNvSpPr/>
            <p:nvPr/>
          </p:nvSpPr>
          <p:spPr>
            <a:xfrm>
              <a:off x="7161276" y="1499616"/>
              <a:ext cx="1772412" cy="1063752"/>
            </a:xfrm>
            <a:prstGeom prst="rect">
              <a:avLst/>
            </a:prstGeom>
            <a:solidFill>
              <a:srgbClr val="0948CB"/>
            </a:solidFill>
          </p:spPr>
          <p:txBody>
            <a:bodyPr wrap="square" lIns="0" tIns="0" rIns="0" bIns="0" rtlCol="0"/>
            <a:lstStyle/>
            <a:p>
              <a:endParaRPr/>
            </a:p>
          </p:txBody>
        </p:sp>
      </p:grpSp>
      <p:sp>
        <p:nvSpPr>
          <p:cNvPr id="48" name="object 47">
            <a:extLst>
              <a:ext uri="{FF2B5EF4-FFF2-40B4-BE49-F238E27FC236}">
                <a16:creationId xmlns:a16="http://schemas.microsoft.com/office/drawing/2014/main" id="{A571B941-6DE6-B125-3516-3F26467A886E}"/>
              </a:ext>
            </a:extLst>
          </p:cNvPr>
          <p:cNvSpPr txBox="1">
            <a:spLocks/>
          </p:cNvSpPr>
          <p:nvPr/>
        </p:nvSpPr>
        <p:spPr>
          <a:xfrm>
            <a:off x="8155179" y="2008014"/>
            <a:ext cx="1373505" cy="471924"/>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nSpc>
                <a:spcPts val="1650"/>
              </a:lnSpc>
              <a:spcBef>
                <a:spcPts val="280"/>
              </a:spcBef>
            </a:pPr>
            <a:r>
              <a:rPr lang="en-US" sz="1500" spc="-5" dirty="0">
                <a:solidFill>
                  <a:srgbClr val="FFFFFF"/>
                </a:solidFill>
                <a:latin typeface="Carlito"/>
                <a:cs typeface="Carlito"/>
              </a:rPr>
              <a:t>Replace missing values</a:t>
            </a:r>
            <a:endParaRPr lang="en-US" sz="1500" dirty="0">
              <a:latin typeface="Carlito"/>
              <a:cs typeface="Carlito"/>
            </a:endParaRPr>
          </a:p>
        </p:txBody>
      </p:sp>
      <p:grpSp>
        <p:nvGrpSpPr>
          <p:cNvPr id="49" name="object 48">
            <a:extLst>
              <a:ext uri="{FF2B5EF4-FFF2-40B4-BE49-F238E27FC236}">
                <a16:creationId xmlns:a16="http://schemas.microsoft.com/office/drawing/2014/main" id="{9FC76D58-577E-98A8-50D6-B391E9786F90}"/>
              </a:ext>
            </a:extLst>
          </p:cNvPr>
          <p:cNvGrpSpPr/>
          <p:nvPr/>
        </p:nvGrpSpPr>
        <p:grpSpPr>
          <a:xfrm>
            <a:off x="10071609" y="1825389"/>
            <a:ext cx="1894839" cy="1143000"/>
            <a:chOff x="9496043" y="1478280"/>
            <a:chExt cx="1894839" cy="1143000"/>
          </a:xfrm>
        </p:grpSpPr>
        <p:sp>
          <p:nvSpPr>
            <p:cNvPr id="50" name="object 49">
              <a:extLst>
                <a:ext uri="{FF2B5EF4-FFF2-40B4-BE49-F238E27FC236}">
                  <a16:creationId xmlns:a16="http://schemas.microsoft.com/office/drawing/2014/main" id="{3234F391-EDD5-48ED-BF28-3A7FFBD8DCCF}"/>
                </a:ext>
              </a:extLst>
            </p:cNvPr>
            <p:cNvSpPr/>
            <p:nvPr/>
          </p:nvSpPr>
          <p:spPr>
            <a:xfrm>
              <a:off x="9496043" y="1478280"/>
              <a:ext cx="1851659" cy="1143000"/>
            </a:xfrm>
            <a:prstGeom prst="rect">
              <a:avLst/>
            </a:prstGeom>
            <a:blipFill>
              <a:blip r:embed="rId6" cstate="print"/>
              <a:stretch>
                <a:fillRect/>
              </a:stretch>
            </a:blipFill>
          </p:spPr>
          <p:txBody>
            <a:bodyPr wrap="square" lIns="0" tIns="0" rIns="0" bIns="0" rtlCol="0"/>
            <a:lstStyle/>
            <a:p>
              <a:endParaRPr/>
            </a:p>
          </p:txBody>
        </p:sp>
        <p:sp>
          <p:nvSpPr>
            <p:cNvPr id="51" name="object 50">
              <a:extLst>
                <a:ext uri="{FF2B5EF4-FFF2-40B4-BE49-F238E27FC236}">
                  <a16:creationId xmlns:a16="http://schemas.microsoft.com/office/drawing/2014/main" id="{21EB6A45-EABD-F9A6-EC25-8FAF72A92090}"/>
                </a:ext>
              </a:extLst>
            </p:cNvPr>
            <p:cNvSpPr/>
            <p:nvPr/>
          </p:nvSpPr>
          <p:spPr>
            <a:xfrm>
              <a:off x="9497567" y="1615440"/>
              <a:ext cx="1892807" cy="903731"/>
            </a:xfrm>
            <a:prstGeom prst="rect">
              <a:avLst/>
            </a:prstGeom>
            <a:blipFill>
              <a:blip r:embed="rId18" cstate="print"/>
              <a:stretch>
                <a:fillRect/>
              </a:stretch>
            </a:blipFill>
          </p:spPr>
          <p:txBody>
            <a:bodyPr wrap="square" lIns="0" tIns="0" rIns="0" bIns="0" rtlCol="0"/>
            <a:lstStyle/>
            <a:p>
              <a:endParaRPr/>
            </a:p>
          </p:txBody>
        </p:sp>
        <p:sp>
          <p:nvSpPr>
            <p:cNvPr id="52" name="object 51">
              <a:extLst>
                <a:ext uri="{FF2B5EF4-FFF2-40B4-BE49-F238E27FC236}">
                  <a16:creationId xmlns:a16="http://schemas.microsoft.com/office/drawing/2014/main" id="{DC6F9E4F-EBAA-7FF4-DBAB-5447764B9DE9}"/>
                </a:ext>
              </a:extLst>
            </p:cNvPr>
            <p:cNvSpPr/>
            <p:nvPr/>
          </p:nvSpPr>
          <p:spPr>
            <a:xfrm>
              <a:off x="9517379" y="1499616"/>
              <a:ext cx="1772412" cy="1063752"/>
            </a:xfrm>
            <a:prstGeom prst="rect">
              <a:avLst/>
            </a:prstGeom>
            <a:solidFill>
              <a:srgbClr val="0B49CB"/>
            </a:solidFill>
          </p:spPr>
          <p:txBody>
            <a:bodyPr wrap="square" lIns="0" tIns="0" rIns="0" bIns="0" rtlCol="0"/>
            <a:lstStyle/>
            <a:p>
              <a:endParaRPr/>
            </a:p>
          </p:txBody>
        </p:sp>
      </p:grpSp>
      <p:sp>
        <p:nvSpPr>
          <p:cNvPr id="53" name="object 52">
            <a:extLst>
              <a:ext uri="{FF2B5EF4-FFF2-40B4-BE49-F238E27FC236}">
                <a16:creationId xmlns:a16="http://schemas.microsoft.com/office/drawing/2014/main" id="{4157D24D-047F-4D26-9392-B5F3441B9DA5}"/>
              </a:ext>
            </a:extLst>
          </p:cNvPr>
          <p:cNvSpPr txBox="1"/>
          <p:nvPr/>
        </p:nvSpPr>
        <p:spPr>
          <a:xfrm>
            <a:off x="10249916" y="2209437"/>
            <a:ext cx="1539240" cy="243400"/>
          </a:xfrm>
          <a:prstGeom prst="rect">
            <a:avLst/>
          </a:prstGeom>
        </p:spPr>
        <p:txBody>
          <a:bodyPr vert="horz" wrap="square" lIns="0" tIns="33020" rIns="0" bIns="0" rtlCol="0">
            <a:spAutoFit/>
          </a:bodyPr>
          <a:lstStyle/>
          <a:p>
            <a:pPr marL="12700" marR="5080" indent="-1270" algn="ctr">
              <a:lnSpc>
                <a:spcPct val="91000"/>
              </a:lnSpc>
              <a:spcBef>
                <a:spcPts val="260"/>
              </a:spcBef>
            </a:pPr>
            <a:r>
              <a:rPr lang="fr-CH" sz="1500" spc="-20" dirty="0">
                <a:solidFill>
                  <a:srgbClr val="FFFFFF"/>
                </a:solidFill>
                <a:latin typeface="Carlito"/>
                <a:cs typeface="Carlito"/>
              </a:rPr>
              <a:t>Export data to CSV</a:t>
            </a:r>
            <a:endParaRPr sz="1500" dirty="0">
              <a:latin typeface="Carlito"/>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scrapping was applied to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The table was converted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link to the notebook: </a:t>
            </a:r>
            <a:r>
              <a:rPr lang="en-US" sz="2200" dirty="0">
                <a:solidFill>
                  <a:schemeClr val="accent3">
                    <a:lumMod val="25000"/>
                  </a:schemeClr>
                </a:solidFill>
                <a:latin typeface="Abadi" panose="020B0604020104020204" pitchFamily="34" charset="0"/>
                <a:hlinkClick r:id="rId3"/>
              </a:rPr>
              <a:t>https://github.com/Cawi27/Applied-Data-Science-Capstone/blob/main/jupyter-labs-webscraping.ipynb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object 6">
            <a:extLst>
              <a:ext uri="{FF2B5EF4-FFF2-40B4-BE49-F238E27FC236}">
                <a16:creationId xmlns:a16="http://schemas.microsoft.com/office/drawing/2014/main" id="{EF7498CF-E351-5C51-8B1E-D111EC2E6B32}"/>
              </a:ext>
            </a:extLst>
          </p:cNvPr>
          <p:cNvSpPr/>
          <p:nvPr/>
        </p:nvSpPr>
        <p:spPr>
          <a:xfrm>
            <a:off x="5863846" y="2101232"/>
            <a:ext cx="237744" cy="1389888"/>
          </a:xfrm>
          <a:prstGeom prst="rect">
            <a:avLst/>
          </a:prstGeom>
          <a:blipFill>
            <a:blip r:embed="rId4" cstate="print"/>
            <a:stretch>
              <a:fillRect/>
            </a:stretch>
          </a:blipFill>
        </p:spPr>
        <p:txBody>
          <a:bodyPr wrap="square" lIns="0" tIns="0" rIns="0" bIns="0" rtlCol="0"/>
          <a:lstStyle/>
          <a:p>
            <a:endParaRPr/>
          </a:p>
        </p:txBody>
      </p:sp>
      <p:grpSp>
        <p:nvGrpSpPr>
          <p:cNvPr id="7" name="object 7">
            <a:extLst>
              <a:ext uri="{FF2B5EF4-FFF2-40B4-BE49-F238E27FC236}">
                <a16:creationId xmlns:a16="http://schemas.microsoft.com/office/drawing/2014/main" id="{8D9272AA-DECC-2526-D2BD-DBD2733CD04E}"/>
              </a:ext>
            </a:extLst>
          </p:cNvPr>
          <p:cNvGrpSpPr/>
          <p:nvPr/>
        </p:nvGrpSpPr>
        <p:grpSpPr>
          <a:xfrm>
            <a:off x="5583429" y="1825389"/>
            <a:ext cx="1851660" cy="1607820"/>
            <a:chOff x="4782311" y="1478280"/>
            <a:chExt cx="1851660" cy="1607820"/>
          </a:xfrm>
        </p:grpSpPr>
        <p:sp>
          <p:nvSpPr>
            <p:cNvPr id="8" name="object 8">
              <a:extLst>
                <a:ext uri="{FF2B5EF4-FFF2-40B4-BE49-F238E27FC236}">
                  <a16:creationId xmlns:a16="http://schemas.microsoft.com/office/drawing/2014/main" id="{7CBA6B0C-5401-6F86-11BE-2A8A632E8274}"/>
                </a:ext>
              </a:extLst>
            </p:cNvPr>
            <p:cNvSpPr/>
            <p:nvPr/>
          </p:nvSpPr>
          <p:spPr>
            <a:xfrm>
              <a:off x="5084063" y="1766316"/>
              <a:ext cx="158496" cy="1319784"/>
            </a:xfrm>
            <a:prstGeom prst="rect">
              <a:avLst/>
            </a:prstGeom>
            <a:solidFill>
              <a:schemeClr val="accent1">
                <a:lumMod val="40000"/>
                <a:lumOff val="60000"/>
              </a:schemeClr>
            </a:solidFill>
          </p:spPr>
          <p:txBody>
            <a:bodyPr wrap="square" lIns="0" tIns="0" rIns="0" bIns="0" rtlCol="0"/>
            <a:lstStyle/>
            <a:p>
              <a:endParaRPr/>
            </a:p>
          </p:txBody>
        </p:sp>
        <p:sp>
          <p:nvSpPr>
            <p:cNvPr id="9" name="object 9">
              <a:extLst>
                <a:ext uri="{FF2B5EF4-FFF2-40B4-BE49-F238E27FC236}">
                  <a16:creationId xmlns:a16="http://schemas.microsoft.com/office/drawing/2014/main" id="{CC2A9BDC-BFAF-4369-FD7D-C7224B303161}"/>
                </a:ext>
              </a:extLst>
            </p:cNvPr>
            <p:cNvSpPr/>
            <p:nvPr/>
          </p:nvSpPr>
          <p:spPr>
            <a:xfrm>
              <a:off x="4782311" y="1478280"/>
              <a:ext cx="1851660" cy="1143000"/>
            </a:xfrm>
            <a:prstGeom prst="rect">
              <a:avLst/>
            </a:prstGeom>
            <a:blipFill>
              <a:blip r:embed="rId5" cstate="print"/>
              <a:stretch>
                <a:fillRect/>
              </a:stretch>
            </a:blipFill>
          </p:spPr>
          <p:txBody>
            <a:bodyPr wrap="square" lIns="0" tIns="0" rIns="0" bIns="0" rtlCol="0"/>
            <a:lstStyle/>
            <a:p>
              <a:endParaRPr/>
            </a:p>
          </p:txBody>
        </p:sp>
        <p:sp>
          <p:nvSpPr>
            <p:cNvPr id="10" name="object 10">
              <a:extLst>
                <a:ext uri="{FF2B5EF4-FFF2-40B4-BE49-F238E27FC236}">
                  <a16:creationId xmlns:a16="http://schemas.microsoft.com/office/drawing/2014/main" id="{69BD395F-A63B-EE31-4D19-3BE450F7209E}"/>
                </a:ext>
              </a:extLst>
            </p:cNvPr>
            <p:cNvSpPr/>
            <p:nvPr/>
          </p:nvSpPr>
          <p:spPr>
            <a:xfrm>
              <a:off x="4888991" y="1719072"/>
              <a:ext cx="1677923" cy="696467"/>
            </a:xfrm>
            <a:prstGeom prst="rect">
              <a:avLst/>
            </a:prstGeom>
            <a:blipFill>
              <a:blip r:embed="rId6" cstate="print"/>
              <a:stretch>
                <a:fillRect/>
              </a:stretch>
            </a:blipFill>
          </p:spPr>
          <p:txBody>
            <a:bodyPr wrap="square" lIns="0" tIns="0" rIns="0" bIns="0" rtlCol="0"/>
            <a:lstStyle/>
            <a:p>
              <a:endParaRPr/>
            </a:p>
          </p:txBody>
        </p:sp>
        <p:sp>
          <p:nvSpPr>
            <p:cNvPr id="12" name="object 11">
              <a:extLst>
                <a:ext uri="{FF2B5EF4-FFF2-40B4-BE49-F238E27FC236}">
                  <a16:creationId xmlns:a16="http://schemas.microsoft.com/office/drawing/2014/main" id="{117A5BBE-15E2-8C43-9210-2525685FA05A}"/>
                </a:ext>
              </a:extLst>
            </p:cNvPr>
            <p:cNvSpPr/>
            <p:nvPr/>
          </p:nvSpPr>
          <p:spPr>
            <a:xfrm>
              <a:off x="4803647" y="1499616"/>
              <a:ext cx="1772411" cy="1063752"/>
            </a:xfrm>
            <a:prstGeom prst="rect">
              <a:avLst/>
            </a:prstGeom>
            <a:solidFill>
              <a:srgbClr val="0948CB"/>
            </a:solidFill>
          </p:spPr>
          <p:txBody>
            <a:bodyPr wrap="square" lIns="0" tIns="0" rIns="0" bIns="0" rtlCol="0"/>
            <a:lstStyle/>
            <a:p>
              <a:endParaRPr/>
            </a:p>
          </p:txBody>
        </p:sp>
      </p:grpSp>
      <p:sp>
        <p:nvSpPr>
          <p:cNvPr id="13" name="object 12">
            <a:extLst>
              <a:ext uri="{FF2B5EF4-FFF2-40B4-BE49-F238E27FC236}">
                <a16:creationId xmlns:a16="http://schemas.microsoft.com/office/drawing/2014/main" id="{77957908-884F-5946-79C4-C1A46B9F7FFC}"/>
              </a:ext>
            </a:extLst>
          </p:cNvPr>
          <p:cNvSpPr txBox="1"/>
          <p:nvPr/>
        </p:nvSpPr>
        <p:spPr>
          <a:xfrm>
            <a:off x="5631890" y="2113170"/>
            <a:ext cx="1677923" cy="485389"/>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a:t>
            </a:r>
            <a:r>
              <a:rPr lang="fr-CH" sz="1500" spc="-5" dirty="0">
                <a:solidFill>
                  <a:srgbClr val="FFFFFF"/>
                </a:solidFill>
                <a:latin typeface="Carlito"/>
                <a:cs typeface="Carlito"/>
              </a:rPr>
              <a:t> </a:t>
            </a:r>
            <a:r>
              <a:rPr lang="fr-CH" sz="1500" spc="-10" dirty="0" err="1">
                <a:solidFill>
                  <a:srgbClr val="FFFFFF"/>
                </a:solidFill>
                <a:latin typeface="Carlito"/>
                <a:cs typeface="Carlito"/>
              </a:rPr>
              <a:t>Wikipedia</a:t>
            </a:r>
            <a:endParaRPr lang="fr-CH" sz="1500" spc="-10" dirty="0">
              <a:solidFill>
                <a:srgbClr val="FFFFFF"/>
              </a:solidFill>
              <a:latin typeface="Carlito"/>
              <a:cs typeface="Carlito"/>
            </a:endParaRPr>
          </a:p>
          <a:p>
            <a:pPr marL="479425" marR="5080" indent="-466725">
              <a:lnSpc>
                <a:spcPts val="1639"/>
              </a:lnSpc>
              <a:spcBef>
                <a:spcPts val="285"/>
              </a:spcBef>
            </a:pPr>
            <a:r>
              <a:rPr lang="fr-CH" sz="1500" spc="-10" dirty="0">
                <a:solidFill>
                  <a:srgbClr val="FFFFFF"/>
                </a:solidFill>
                <a:latin typeface="Carlito"/>
                <a:cs typeface="Carlito"/>
              </a:rPr>
              <a:t>html Falcon 9 launch</a:t>
            </a:r>
            <a:endParaRPr sz="1500" dirty="0">
              <a:latin typeface="Carlito"/>
              <a:cs typeface="Carlito"/>
            </a:endParaRPr>
          </a:p>
        </p:txBody>
      </p:sp>
      <p:grpSp>
        <p:nvGrpSpPr>
          <p:cNvPr id="14" name="object 13">
            <a:extLst>
              <a:ext uri="{FF2B5EF4-FFF2-40B4-BE49-F238E27FC236}">
                <a16:creationId xmlns:a16="http://schemas.microsoft.com/office/drawing/2014/main" id="{01F726C9-D49F-808F-50C1-917E550209DF}"/>
              </a:ext>
            </a:extLst>
          </p:cNvPr>
          <p:cNvGrpSpPr/>
          <p:nvPr/>
        </p:nvGrpSpPr>
        <p:grpSpPr>
          <a:xfrm>
            <a:off x="5583429" y="3154316"/>
            <a:ext cx="1851660" cy="1666239"/>
            <a:chOff x="4782311" y="2807207"/>
            <a:chExt cx="1851660" cy="1666239"/>
          </a:xfrm>
        </p:grpSpPr>
        <p:sp>
          <p:nvSpPr>
            <p:cNvPr id="15" name="object 14">
              <a:extLst>
                <a:ext uri="{FF2B5EF4-FFF2-40B4-BE49-F238E27FC236}">
                  <a16:creationId xmlns:a16="http://schemas.microsoft.com/office/drawing/2014/main" id="{808D1C73-CFB8-000C-680E-56851A99D001}"/>
                </a:ext>
              </a:extLst>
            </p:cNvPr>
            <p:cNvSpPr/>
            <p:nvPr/>
          </p:nvSpPr>
          <p:spPr>
            <a:xfrm>
              <a:off x="5062727" y="3073907"/>
              <a:ext cx="237744" cy="1399032"/>
            </a:xfrm>
            <a:prstGeom prst="rect">
              <a:avLst/>
            </a:prstGeom>
            <a:blipFill>
              <a:blip r:embed="rId7" cstate="print"/>
              <a:stretch>
                <a:fillRect/>
              </a:stretch>
            </a:blipFill>
          </p:spPr>
          <p:txBody>
            <a:bodyPr wrap="square" lIns="0" tIns="0" rIns="0" bIns="0" rtlCol="0"/>
            <a:lstStyle/>
            <a:p>
              <a:endParaRPr/>
            </a:p>
          </p:txBody>
        </p:sp>
        <p:sp>
          <p:nvSpPr>
            <p:cNvPr id="16" name="object 15">
              <a:extLst>
                <a:ext uri="{FF2B5EF4-FFF2-40B4-BE49-F238E27FC236}">
                  <a16:creationId xmlns:a16="http://schemas.microsoft.com/office/drawing/2014/main" id="{13E670A5-7C94-9E6C-2728-3E0CE6A8C88E}"/>
                </a:ext>
              </a:extLst>
            </p:cNvPr>
            <p:cNvSpPr/>
            <p:nvPr/>
          </p:nvSpPr>
          <p:spPr>
            <a:xfrm>
              <a:off x="5084063" y="3095243"/>
              <a:ext cx="158496" cy="1319784"/>
            </a:xfrm>
            <a:prstGeom prst="rect">
              <a:avLst/>
            </a:prstGeom>
            <a:solidFill>
              <a:schemeClr val="accent1">
                <a:lumMod val="40000"/>
                <a:lumOff val="60000"/>
              </a:schemeClr>
            </a:solidFill>
          </p:spPr>
          <p:txBody>
            <a:bodyPr wrap="square" lIns="0" tIns="0" rIns="0" bIns="0" rtlCol="0"/>
            <a:lstStyle/>
            <a:p>
              <a:endParaRPr/>
            </a:p>
          </p:txBody>
        </p:sp>
        <p:sp>
          <p:nvSpPr>
            <p:cNvPr id="17" name="object 16">
              <a:extLst>
                <a:ext uri="{FF2B5EF4-FFF2-40B4-BE49-F238E27FC236}">
                  <a16:creationId xmlns:a16="http://schemas.microsoft.com/office/drawing/2014/main" id="{6F4CDDF8-0DED-A15A-7503-2D7996C3ED32}"/>
                </a:ext>
              </a:extLst>
            </p:cNvPr>
            <p:cNvSpPr/>
            <p:nvPr/>
          </p:nvSpPr>
          <p:spPr>
            <a:xfrm>
              <a:off x="4782311" y="2807207"/>
              <a:ext cx="1851660" cy="1143000"/>
            </a:xfrm>
            <a:prstGeom prst="rect">
              <a:avLst/>
            </a:prstGeom>
            <a:blipFill>
              <a:blip r:embed="rId5" cstate="print"/>
              <a:stretch>
                <a:fillRect/>
              </a:stretch>
            </a:blipFill>
          </p:spPr>
          <p:txBody>
            <a:bodyPr wrap="square" lIns="0" tIns="0" rIns="0" bIns="0" rtlCol="0"/>
            <a:lstStyle/>
            <a:p>
              <a:endParaRPr/>
            </a:p>
          </p:txBody>
        </p:sp>
        <p:sp>
          <p:nvSpPr>
            <p:cNvPr id="18" name="object 17">
              <a:extLst>
                <a:ext uri="{FF2B5EF4-FFF2-40B4-BE49-F238E27FC236}">
                  <a16:creationId xmlns:a16="http://schemas.microsoft.com/office/drawing/2014/main" id="{DE9F5FE3-C49D-6389-E304-13E4DB69ACD2}"/>
                </a:ext>
              </a:extLst>
            </p:cNvPr>
            <p:cNvSpPr/>
            <p:nvPr/>
          </p:nvSpPr>
          <p:spPr>
            <a:xfrm>
              <a:off x="4888991" y="2839211"/>
              <a:ext cx="1677923" cy="1115568"/>
            </a:xfrm>
            <a:prstGeom prst="rect">
              <a:avLst/>
            </a:prstGeom>
            <a:blipFill>
              <a:blip r:embed="rId8" cstate="print"/>
              <a:stretch>
                <a:fillRect/>
              </a:stretch>
            </a:blipFill>
          </p:spPr>
          <p:txBody>
            <a:bodyPr wrap="square" lIns="0" tIns="0" rIns="0" bIns="0" rtlCol="0"/>
            <a:lstStyle/>
            <a:p>
              <a:endParaRPr/>
            </a:p>
          </p:txBody>
        </p:sp>
        <p:sp>
          <p:nvSpPr>
            <p:cNvPr id="19" name="object 18">
              <a:extLst>
                <a:ext uri="{FF2B5EF4-FFF2-40B4-BE49-F238E27FC236}">
                  <a16:creationId xmlns:a16="http://schemas.microsoft.com/office/drawing/2014/main" id="{2FE3113D-47C5-CCD7-C973-62DD495BA5F9}"/>
                </a:ext>
              </a:extLst>
            </p:cNvPr>
            <p:cNvSpPr/>
            <p:nvPr/>
          </p:nvSpPr>
          <p:spPr>
            <a:xfrm>
              <a:off x="4803647" y="2828543"/>
              <a:ext cx="1772411" cy="1063752"/>
            </a:xfrm>
            <a:prstGeom prst="rect">
              <a:avLst/>
            </a:prstGeom>
            <a:solidFill>
              <a:srgbClr val="0948CB"/>
            </a:solidFill>
          </p:spPr>
          <p:txBody>
            <a:bodyPr wrap="square" lIns="0" tIns="0" rIns="0" bIns="0" rtlCol="0"/>
            <a:lstStyle/>
            <a:p>
              <a:endParaRPr/>
            </a:p>
          </p:txBody>
        </p:sp>
      </p:grpSp>
      <p:sp>
        <p:nvSpPr>
          <p:cNvPr id="20" name="object 19">
            <a:extLst>
              <a:ext uri="{FF2B5EF4-FFF2-40B4-BE49-F238E27FC236}">
                <a16:creationId xmlns:a16="http://schemas.microsoft.com/office/drawing/2014/main" id="{81E07AE6-EAAC-E9C6-B5F7-A9DB632118F1}"/>
              </a:ext>
            </a:extLst>
          </p:cNvPr>
          <p:cNvSpPr txBox="1"/>
          <p:nvPr/>
        </p:nvSpPr>
        <p:spPr>
          <a:xfrm>
            <a:off x="5794694" y="3243256"/>
            <a:ext cx="1332865" cy="881523"/>
          </a:xfrm>
          <a:prstGeom prst="rect">
            <a:avLst/>
          </a:prstGeom>
        </p:spPr>
        <p:txBody>
          <a:bodyPr vert="horz" wrap="square" lIns="0" tIns="31750" rIns="0" bIns="0" rtlCol="0">
            <a:spAutoFit/>
          </a:bodyPr>
          <a:lstStyle/>
          <a:p>
            <a:pPr marL="12700" marR="5080" indent="4445" algn="ctr">
              <a:lnSpc>
                <a:spcPct val="91600"/>
              </a:lnSpc>
              <a:spcBef>
                <a:spcPts val="250"/>
              </a:spcBef>
            </a:pPr>
            <a:r>
              <a:rPr lang="fr-CH" sz="1500" dirty="0" err="1">
                <a:solidFill>
                  <a:srgbClr val="FFFFFF"/>
                </a:solidFill>
                <a:latin typeface="Carlito"/>
                <a:cs typeface="Carlito"/>
              </a:rPr>
              <a:t>BeautifulSoup</a:t>
            </a:r>
            <a:r>
              <a:rPr lang="fr-CH" sz="1500" dirty="0">
                <a:solidFill>
                  <a:srgbClr val="FFFFFF"/>
                </a:solidFill>
                <a:latin typeface="Carlito"/>
                <a:cs typeface="Carlito"/>
              </a:rPr>
              <a:t> </a:t>
            </a:r>
            <a:r>
              <a:rPr lang="fr-CH" sz="1500" dirty="0" err="1">
                <a:solidFill>
                  <a:srgbClr val="FFFFFF"/>
                </a:solidFill>
                <a:latin typeface="Carlito"/>
                <a:cs typeface="Carlito"/>
              </a:rPr>
              <a:t>object</a:t>
            </a:r>
            <a:r>
              <a:rPr lang="fr-CH" sz="1500" dirty="0">
                <a:solidFill>
                  <a:srgbClr val="FFFFFF"/>
                </a:solidFill>
                <a:latin typeface="Carlito"/>
                <a:cs typeface="Carlito"/>
              </a:rPr>
              <a:t> </a:t>
            </a:r>
            <a:r>
              <a:rPr lang="fr-CH" sz="1500" dirty="0" err="1">
                <a:solidFill>
                  <a:srgbClr val="FFFFFF"/>
                </a:solidFill>
                <a:latin typeface="Carlito"/>
                <a:cs typeface="Carlito"/>
              </a:rPr>
              <a:t>was</a:t>
            </a:r>
            <a:r>
              <a:rPr lang="fr-CH" sz="1500" dirty="0">
                <a:solidFill>
                  <a:srgbClr val="FFFFFF"/>
                </a:solidFill>
                <a:latin typeface="Carlito"/>
                <a:cs typeface="Carlito"/>
              </a:rPr>
              <a:t> </a:t>
            </a:r>
            <a:r>
              <a:rPr lang="fr-CH" sz="1500" dirty="0" err="1">
                <a:solidFill>
                  <a:srgbClr val="FFFFFF"/>
                </a:solidFill>
                <a:latin typeface="Carlito"/>
                <a:cs typeface="Carlito"/>
              </a:rPr>
              <a:t>created</a:t>
            </a:r>
            <a:r>
              <a:rPr lang="fr-CH" sz="1500" dirty="0">
                <a:solidFill>
                  <a:srgbClr val="FFFFFF"/>
                </a:solidFill>
                <a:latin typeface="Carlito"/>
                <a:cs typeface="Carlito"/>
              </a:rPr>
              <a:t> </a:t>
            </a:r>
            <a:r>
              <a:rPr lang="fr-CH" sz="1500" dirty="0" err="1">
                <a:solidFill>
                  <a:srgbClr val="FFFFFF"/>
                </a:solidFill>
                <a:latin typeface="Carlito"/>
                <a:cs typeface="Carlito"/>
              </a:rPr>
              <a:t>from</a:t>
            </a:r>
            <a:r>
              <a:rPr lang="fr-CH" sz="1500" dirty="0">
                <a:solidFill>
                  <a:srgbClr val="FFFFFF"/>
                </a:solidFill>
                <a:latin typeface="Carlito"/>
                <a:cs typeface="Carlito"/>
              </a:rPr>
              <a:t> HTML table</a:t>
            </a:r>
            <a:endParaRPr sz="1500" dirty="0">
              <a:latin typeface="Carlito"/>
              <a:cs typeface="Carlito"/>
            </a:endParaRPr>
          </a:p>
        </p:txBody>
      </p:sp>
      <p:grpSp>
        <p:nvGrpSpPr>
          <p:cNvPr id="21" name="object 20">
            <a:extLst>
              <a:ext uri="{FF2B5EF4-FFF2-40B4-BE49-F238E27FC236}">
                <a16:creationId xmlns:a16="http://schemas.microsoft.com/office/drawing/2014/main" id="{EEF9ECB4-8E5F-FEB3-2A03-94265D8860C6}"/>
              </a:ext>
            </a:extLst>
          </p:cNvPr>
          <p:cNvGrpSpPr/>
          <p:nvPr/>
        </p:nvGrpSpPr>
        <p:grpSpPr>
          <a:xfrm>
            <a:off x="5583429" y="4484768"/>
            <a:ext cx="2790825" cy="1141730"/>
            <a:chOff x="4782311" y="4137659"/>
            <a:chExt cx="2790825" cy="1141730"/>
          </a:xfrm>
        </p:grpSpPr>
        <p:sp>
          <p:nvSpPr>
            <p:cNvPr id="22" name="object 21">
              <a:extLst>
                <a:ext uri="{FF2B5EF4-FFF2-40B4-BE49-F238E27FC236}">
                  <a16:creationId xmlns:a16="http://schemas.microsoft.com/office/drawing/2014/main" id="{8BE8AD48-4298-E7EC-F054-0BDD9D602CC0}"/>
                </a:ext>
              </a:extLst>
            </p:cNvPr>
            <p:cNvSpPr/>
            <p:nvPr/>
          </p:nvSpPr>
          <p:spPr>
            <a:xfrm>
              <a:off x="5146547" y="4319015"/>
              <a:ext cx="2426207" cy="239268"/>
            </a:xfrm>
            <a:prstGeom prst="rect">
              <a:avLst/>
            </a:prstGeom>
            <a:blipFill>
              <a:blip r:embed="rId9" cstate="print"/>
              <a:stretch>
                <a:fillRect/>
              </a:stretch>
            </a:blipFill>
          </p:spPr>
          <p:txBody>
            <a:bodyPr wrap="square" lIns="0" tIns="0" rIns="0" bIns="0" rtlCol="0"/>
            <a:lstStyle/>
            <a:p>
              <a:endParaRPr/>
            </a:p>
          </p:txBody>
        </p:sp>
        <p:sp>
          <p:nvSpPr>
            <p:cNvPr id="23" name="object 22">
              <a:extLst>
                <a:ext uri="{FF2B5EF4-FFF2-40B4-BE49-F238E27FC236}">
                  <a16:creationId xmlns:a16="http://schemas.microsoft.com/office/drawing/2014/main" id="{9E15330F-EE64-04EF-B76E-F3C5F1B6A8C0}"/>
                </a:ext>
              </a:extLst>
            </p:cNvPr>
            <p:cNvSpPr/>
            <p:nvPr/>
          </p:nvSpPr>
          <p:spPr>
            <a:xfrm>
              <a:off x="5167883" y="4340351"/>
              <a:ext cx="2346960" cy="160019"/>
            </a:xfrm>
            <a:prstGeom prst="rect">
              <a:avLst/>
            </a:prstGeom>
            <a:solidFill>
              <a:schemeClr val="accent1">
                <a:lumMod val="40000"/>
                <a:lumOff val="60000"/>
              </a:schemeClr>
            </a:solidFill>
          </p:spPr>
          <p:txBody>
            <a:bodyPr wrap="square" lIns="0" tIns="0" rIns="0" bIns="0" rtlCol="0"/>
            <a:lstStyle/>
            <a:p>
              <a:endParaRPr/>
            </a:p>
          </p:txBody>
        </p:sp>
        <p:sp>
          <p:nvSpPr>
            <p:cNvPr id="24" name="object 23">
              <a:extLst>
                <a:ext uri="{FF2B5EF4-FFF2-40B4-BE49-F238E27FC236}">
                  <a16:creationId xmlns:a16="http://schemas.microsoft.com/office/drawing/2014/main" id="{28F23F0D-8F0F-6770-EFAC-7CA6591F61F1}"/>
                </a:ext>
              </a:extLst>
            </p:cNvPr>
            <p:cNvSpPr/>
            <p:nvPr/>
          </p:nvSpPr>
          <p:spPr>
            <a:xfrm>
              <a:off x="4782311" y="4137659"/>
              <a:ext cx="1851660" cy="1141476"/>
            </a:xfrm>
            <a:prstGeom prst="rect">
              <a:avLst/>
            </a:prstGeom>
            <a:blipFill>
              <a:blip r:embed="rId10" cstate="print"/>
              <a:stretch>
                <a:fillRect/>
              </a:stretch>
            </a:blipFill>
          </p:spPr>
          <p:txBody>
            <a:bodyPr wrap="square" lIns="0" tIns="0" rIns="0" bIns="0" rtlCol="0"/>
            <a:lstStyle/>
            <a:p>
              <a:endParaRPr/>
            </a:p>
          </p:txBody>
        </p:sp>
        <p:sp>
          <p:nvSpPr>
            <p:cNvPr id="25" name="object 24">
              <a:extLst>
                <a:ext uri="{FF2B5EF4-FFF2-40B4-BE49-F238E27FC236}">
                  <a16:creationId xmlns:a16="http://schemas.microsoft.com/office/drawing/2014/main" id="{EEF3D71B-1217-9706-5D49-DFF63BC2350C}"/>
                </a:ext>
              </a:extLst>
            </p:cNvPr>
            <p:cNvSpPr/>
            <p:nvPr/>
          </p:nvSpPr>
          <p:spPr>
            <a:xfrm>
              <a:off x="4850891" y="4273295"/>
              <a:ext cx="1755648" cy="905256"/>
            </a:xfrm>
            <a:prstGeom prst="rect">
              <a:avLst/>
            </a:prstGeom>
            <a:blipFill>
              <a:blip r:embed="rId11" cstate="print"/>
              <a:stretch>
                <a:fillRect/>
              </a:stretch>
            </a:blipFill>
          </p:spPr>
          <p:txBody>
            <a:bodyPr wrap="square" lIns="0" tIns="0" rIns="0" bIns="0" rtlCol="0"/>
            <a:lstStyle/>
            <a:p>
              <a:endParaRPr/>
            </a:p>
          </p:txBody>
        </p:sp>
        <p:sp>
          <p:nvSpPr>
            <p:cNvPr id="26" name="object 25">
              <a:extLst>
                <a:ext uri="{FF2B5EF4-FFF2-40B4-BE49-F238E27FC236}">
                  <a16:creationId xmlns:a16="http://schemas.microsoft.com/office/drawing/2014/main" id="{CD1B4BDB-5772-E9EF-457A-F16698F82109}"/>
                </a:ext>
              </a:extLst>
            </p:cNvPr>
            <p:cNvSpPr/>
            <p:nvPr/>
          </p:nvSpPr>
          <p:spPr>
            <a:xfrm>
              <a:off x="4803647" y="4158995"/>
              <a:ext cx="1772411" cy="1062227"/>
            </a:xfrm>
            <a:prstGeom prst="rect">
              <a:avLst/>
            </a:prstGeom>
            <a:solidFill>
              <a:srgbClr val="0B49CB"/>
            </a:solidFill>
          </p:spPr>
          <p:txBody>
            <a:bodyPr wrap="square" lIns="0" tIns="0" rIns="0" bIns="0" rtlCol="0"/>
            <a:lstStyle/>
            <a:p>
              <a:endParaRPr dirty="0"/>
            </a:p>
          </p:txBody>
        </p:sp>
      </p:grpSp>
      <p:sp>
        <p:nvSpPr>
          <p:cNvPr id="27" name="object 26">
            <a:extLst>
              <a:ext uri="{FF2B5EF4-FFF2-40B4-BE49-F238E27FC236}">
                <a16:creationId xmlns:a16="http://schemas.microsoft.com/office/drawing/2014/main" id="{D23FD17E-00A9-0654-C356-9FF3AFF87F4F}"/>
              </a:ext>
            </a:extLst>
          </p:cNvPr>
          <p:cNvSpPr txBox="1"/>
          <p:nvPr/>
        </p:nvSpPr>
        <p:spPr>
          <a:xfrm>
            <a:off x="5745775" y="4886629"/>
            <a:ext cx="1403985" cy="659155"/>
          </a:xfrm>
          <a:prstGeom prst="rect">
            <a:avLst/>
          </a:prstGeom>
        </p:spPr>
        <p:txBody>
          <a:bodyPr vert="horz" wrap="square" lIns="0" tIns="35560" rIns="0" bIns="0" rtlCol="0">
            <a:spAutoFit/>
          </a:bodyPr>
          <a:lstStyle/>
          <a:p>
            <a:pPr marL="12700" marR="5080" algn="ctr">
              <a:lnSpc>
                <a:spcPct val="89800"/>
              </a:lnSpc>
              <a:spcBef>
                <a:spcPts val="280"/>
              </a:spcBef>
            </a:pPr>
            <a:r>
              <a:rPr lang="fr-CH" sz="1500" spc="-10" dirty="0">
                <a:solidFill>
                  <a:srgbClr val="FFFFFF"/>
                </a:solidFill>
                <a:latin typeface="Carlito"/>
                <a:cs typeface="Carlito"/>
              </a:rPr>
              <a:t>Data </a:t>
            </a:r>
            <a:r>
              <a:rPr lang="fr-CH" sz="1500" spc="-10" dirty="0" err="1">
                <a:solidFill>
                  <a:srgbClr val="FFFFFF"/>
                </a:solidFill>
                <a:latin typeface="Carlito"/>
                <a:cs typeface="Carlito"/>
              </a:rPr>
              <a:t>collected</a:t>
            </a:r>
            <a:r>
              <a:rPr lang="fr-CH" sz="1500" spc="-10" dirty="0">
                <a:solidFill>
                  <a:srgbClr val="FFFFFF"/>
                </a:solidFill>
                <a:latin typeface="Carlito"/>
                <a:cs typeface="Carlito"/>
              </a:rPr>
              <a:t> by </a:t>
            </a:r>
            <a:r>
              <a:rPr lang="fr-CH" sz="1500" spc="-10" dirty="0" err="1">
                <a:solidFill>
                  <a:srgbClr val="FFFFFF"/>
                </a:solidFill>
                <a:latin typeface="Carlito"/>
                <a:cs typeface="Carlito"/>
              </a:rPr>
              <a:t>parsing</a:t>
            </a:r>
            <a:r>
              <a:rPr lang="fr-CH" sz="1500" spc="-10" dirty="0">
                <a:solidFill>
                  <a:srgbClr val="FFFFFF"/>
                </a:solidFill>
                <a:latin typeface="Carlito"/>
                <a:cs typeface="Carlito"/>
              </a:rPr>
              <a:t> HTML tables</a:t>
            </a:r>
            <a:endParaRPr sz="1500" dirty="0">
              <a:latin typeface="Carlito"/>
              <a:cs typeface="Carlito"/>
            </a:endParaRPr>
          </a:p>
        </p:txBody>
      </p:sp>
      <p:grpSp>
        <p:nvGrpSpPr>
          <p:cNvPr id="28" name="object 27">
            <a:extLst>
              <a:ext uri="{FF2B5EF4-FFF2-40B4-BE49-F238E27FC236}">
                <a16:creationId xmlns:a16="http://schemas.microsoft.com/office/drawing/2014/main" id="{317D348B-0D01-E7D7-691C-D9179869FE74}"/>
              </a:ext>
            </a:extLst>
          </p:cNvPr>
          <p:cNvGrpSpPr/>
          <p:nvPr/>
        </p:nvGrpSpPr>
        <p:grpSpPr>
          <a:xfrm>
            <a:off x="7933437" y="3442352"/>
            <a:ext cx="1859280" cy="2205355"/>
            <a:chOff x="7139940" y="3073907"/>
            <a:chExt cx="1859280" cy="2205355"/>
          </a:xfrm>
        </p:grpSpPr>
        <p:sp>
          <p:nvSpPr>
            <p:cNvPr id="29" name="object 28">
              <a:extLst>
                <a:ext uri="{FF2B5EF4-FFF2-40B4-BE49-F238E27FC236}">
                  <a16:creationId xmlns:a16="http://schemas.microsoft.com/office/drawing/2014/main" id="{CF1D3ECB-7BBF-67FF-FDFA-A442BD4E9C6E}"/>
                </a:ext>
              </a:extLst>
            </p:cNvPr>
            <p:cNvSpPr/>
            <p:nvPr/>
          </p:nvSpPr>
          <p:spPr>
            <a:xfrm>
              <a:off x="7418832" y="3073907"/>
              <a:ext cx="239268" cy="1399032"/>
            </a:xfrm>
            <a:prstGeom prst="rect">
              <a:avLst/>
            </a:prstGeom>
            <a:blipFill>
              <a:blip r:embed="rId12" cstate="print"/>
              <a:stretch>
                <a:fillRect/>
              </a:stretch>
            </a:blipFill>
          </p:spPr>
          <p:txBody>
            <a:bodyPr wrap="square" lIns="0" tIns="0" rIns="0" bIns="0" rtlCol="0"/>
            <a:lstStyle/>
            <a:p>
              <a:endParaRPr/>
            </a:p>
          </p:txBody>
        </p:sp>
        <p:sp>
          <p:nvSpPr>
            <p:cNvPr id="30" name="object 29">
              <a:extLst>
                <a:ext uri="{FF2B5EF4-FFF2-40B4-BE49-F238E27FC236}">
                  <a16:creationId xmlns:a16="http://schemas.microsoft.com/office/drawing/2014/main" id="{434B0F2D-C0DE-3FB7-6A58-31934F2674C8}"/>
                </a:ext>
              </a:extLst>
            </p:cNvPr>
            <p:cNvSpPr/>
            <p:nvPr/>
          </p:nvSpPr>
          <p:spPr>
            <a:xfrm>
              <a:off x="7440168" y="3095243"/>
              <a:ext cx="160020" cy="1319784"/>
            </a:xfrm>
            <a:prstGeom prst="rect">
              <a:avLst/>
            </a:prstGeom>
            <a:solidFill>
              <a:schemeClr val="accent1">
                <a:lumMod val="40000"/>
                <a:lumOff val="60000"/>
              </a:schemeClr>
            </a:solidFill>
          </p:spPr>
          <p:txBody>
            <a:bodyPr wrap="square" lIns="0" tIns="0" rIns="0" bIns="0" rtlCol="0"/>
            <a:lstStyle/>
            <a:p>
              <a:endParaRPr/>
            </a:p>
          </p:txBody>
        </p:sp>
        <p:sp>
          <p:nvSpPr>
            <p:cNvPr id="31" name="object 30">
              <a:extLst>
                <a:ext uri="{FF2B5EF4-FFF2-40B4-BE49-F238E27FC236}">
                  <a16:creationId xmlns:a16="http://schemas.microsoft.com/office/drawing/2014/main" id="{2C983595-9890-77CB-319B-2E2DEFEDE999}"/>
                </a:ext>
              </a:extLst>
            </p:cNvPr>
            <p:cNvSpPr/>
            <p:nvPr/>
          </p:nvSpPr>
          <p:spPr>
            <a:xfrm>
              <a:off x="7139940" y="4137659"/>
              <a:ext cx="1851659" cy="1141476"/>
            </a:xfrm>
            <a:prstGeom prst="rect">
              <a:avLst/>
            </a:prstGeom>
            <a:blipFill>
              <a:blip r:embed="rId10" cstate="print"/>
              <a:stretch>
                <a:fillRect/>
              </a:stretch>
            </a:blipFill>
          </p:spPr>
          <p:txBody>
            <a:bodyPr wrap="square" lIns="0" tIns="0" rIns="0" bIns="0" rtlCol="0"/>
            <a:lstStyle/>
            <a:p>
              <a:endParaRPr/>
            </a:p>
          </p:txBody>
        </p:sp>
        <p:sp>
          <p:nvSpPr>
            <p:cNvPr id="32" name="object 31">
              <a:extLst>
                <a:ext uri="{FF2B5EF4-FFF2-40B4-BE49-F238E27FC236}">
                  <a16:creationId xmlns:a16="http://schemas.microsoft.com/office/drawing/2014/main" id="{543B1288-3B20-6F0F-74DC-5E41522FB6FE}"/>
                </a:ext>
              </a:extLst>
            </p:cNvPr>
            <p:cNvSpPr/>
            <p:nvPr/>
          </p:nvSpPr>
          <p:spPr>
            <a:xfrm>
              <a:off x="7173468" y="4378451"/>
              <a:ext cx="1825752" cy="694944"/>
            </a:xfrm>
            <a:prstGeom prst="rect">
              <a:avLst/>
            </a:prstGeom>
            <a:blipFill>
              <a:blip r:embed="rId13" cstate="print"/>
              <a:stretch>
                <a:fillRect/>
              </a:stretch>
            </a:blipFill>
          </p:spPr>
          <p:txBody>
            <a:bodyPr wrap="square" lIns="0" tIns="0" rIns="0" bIns="0" rtlCol="0"/>
            <a:lstStyle/>
            <a:p>
              <a:endParaRPr/>
            </a:p>
          </p:txBody>
        </p:sp>
        <p:sp>
          <p:nvSpPr>
            <p:cNvPr id="33" name="object 32">
              <a:extLst>
                <a:ext uri="{FF2B5EF4-FFF2-40B4-BE49-F238E27FC236}">
                  <a16:creationId xmlns:a16="http://schemas.microsoft.com/office/drawing/2014/main" id="{7B7A8D82-F8D8-A0A2-E809-1D42388D9643}"/>
                </a:ext>
              </a:extLst>
            </p:cNvPr>
            <p:cNvSpPr/>
            <p:nvPr/>
          </p:nvSpPr>
          <p:spPr>
            <a:xfrm>
              <a:off x="7161276" y="4158995"/>
              <a:ext cx="1772412" cy="1062227"/>
            </a:xfrm>
            <a:prstGeom prst="rect">
              <a:avLst/>
            </a:prstGeom>
            <a:solidFill>
              <a:srgbClr val="0948CB"/>
            </a:solidFill>
          </p:spPr>
          <p:txBody>
            <a:bodyPr wrap="square" lIns="0" tIns="0" rIns="0" bIns="0" rtlCol="0"/>
            <a:lstStyle/>
            <a:p>
              <a:endParaRPr dirty="0"/>
            </a:p>
          </p:txBody>
        </p:sp>
      </p:grpSp>
      <p:sp>
        <p:nvSpPr>
          <p:cNvPr id="34" name="object 33">
            <a:extLst>
              <a:ext uri="{FF2B5EF4-FFF2-40B4-BE49-F238E27FC236}">
                <a16:creationId xmlns:a16="http://schemas.microsoft.com/office/drawing/2014/main" id="{296FE480-2668-F867-C8DB-A504335F8713}"/>
              </a:ext>
            </a:extLst>
          </p:cNvPr>
          <p:cNvSpPr txBox="1"/>
          <p:nvPr/>
        </p:nvSpPr>
        <p:spPr>
          <a:xfrm>
            <a:off x="8101839" y="4772551"/>
            <a:ext cx="1483995" cy="690574"/>
          </a:xfrm>
          <a:prstGeom prst="rect">
            <a:avLst/>
          </a:prstGeom>
        </p:spPr>
        <p:txBody>
          <a:bodyPr vert="horz" wrap="square" lIns="0" tIns="36195" rIns="0" bIns="0" rtlCol="0">
            <a:spAutoFit/>
          </a:bodyPr>
          <a:lstStyle/>
          <a:p>
            <a:pPr marL="12700" marR="5080" algn="ctr">
              <a:lnSpc>
                <a:spcPts val="1650"/>
              </a:lnSpc>
              <a:spcBef>
                <a:spcPts val="280"/>
              </a:spcBef>
            </a:pPr>
            <a:r>
              <a:rPr lang="en-US" sz="1500" spc="-5" dirty="0">
                <a:solidFill>
                  <a:srgbClr val="FFFFFF"/>
                </a:solidFill>
                <a:latin typeface="Carlito"/>
                <a:cs typeface="Carlito"/>
              </a:rPr>
              <a:t>Create a </a:t>
            </a:r>
            <a:r>
              <a:rPr lang="en-US" sz="1500" spc="-5" dirty="0" err="1">
                <a:solidFill>
                  <a:srgbClr val="FFFFFF"/>
                </a:solidFill>
                <a:latin typeface="Carlito"/>
                <a:cs typeface="Carlito"/>
              </a:rPr>
              <a:t>dataframe</a:t>
            </a:r>
            <a:r>
              <a:rPr lang="en-US" sz="1500" spc="-5" dirty="0">
                <a:solidFill>
                  <a:srgbClr val="FFFFFF"/>
                </a:solidFill>
                <a:latin typeface="Carlito"/>
                <a:cs typeface="Carlito"/>
              </a:rPr>
              <a:t> from the dictionary</a:t>
            </a:r>
            <a:endParaRPr lang="en-US" sz="1500" dirty="0">
              <a:latin typeface="Carlito"/>
              <a:cs typeface="Carlito"/>
            </a:endParaRPr>
          </a:p>
        </p:txBody>
      </p:sp>
      <p:grpSp>
        <p:nvGrpSpPr>
          <p:cNvPr id="35" name="object 34">
            <a:extLst>
              <a:ext uri="{FF2B5EF4-FFF2-40B4-BE49-F238E27FC236}">
                <a16:creationId xmlns:a16="http://schemas.microsoft.com/office/drawing/2014/main" id="{78014969-A3F9-1BA7-9418-2B9531288BD3}"/>
              </a:ext>
            </a:extLst>
          </p:cNvPr>
          <p:cNvGrpSpPr/>
          <p:nvPr/>
        </p:nvGrpSpPr>
        <p:grpSpPr>
          <a:xfrm>
            <a:off x="7933437" y="3175652"/>
            <a:ext cx="1868423" cy="1143000"/>
            <a:chOff x="7139940" y="2807207"/>
            <a:chExt cx="1868423" cy="1143000"/>
          </a:xfrm>
        </p:grpSpPr>
        <p:sp>
          <p:nvSpPr>
            <p:cNvPr id="38" name="object 37">
              <a:extLst>
                <a:ext uri="{FF2B5EF4-FFF2-40B4-BE49-F238E27FC236}">
                  <a16:creationId xmlns:a16="http://schemas.microsoft.com/office/drawing/2014/main" id="{913D8960-5EEC-F2E5-79A8-40510A43E19F}"/>
                </a:ext>
              </a:extLst>
            </p:cNvPr>
            <p:cNvSpPr/>
            <p:nvPr/>
          </p:nvSpPr>
          <p:spPr>
            <a:xfrm>
              <a:off x="7139940" y="2807207"/>
              <a:ext cx="1851659" cy="1143000"/>
            </a:xfrm>
            <a:prstGeom prst="rect">
              <a:avLst/>
            </a:prstGeom>
            <a:blipFill>
              <a:blip r:embed="rId5" cstate="print"/>
              <a:stretch>
                <a:fillRect/>
              </a:stretch>
            </a:blipFill>
          </p:spPr>
          <p:txBody>
            <a:bodyPr wrap="square" lIns="0" tIns="0" rIns="0" bIns="0" rtlCol="0"/>
            <a:lstStyle/>
            <a:p>
              <a:endParaRPr/>
            </a:p>
          </p:txBody>
        </p:sp>
        <p:sp>
          <p:nvSpPr>
            <p:cNvPr id="39" name="object 38">
              <a:extLst>
                <a:ext uri="{FF2B5EF4-FFF2-40B4-BE49-F238E27FC236}">
                  <a16:creationId xmlns:a16="http://schemas.microsoft.com/office/drawing/2014/main" id="{0A7BD5AD-C749-777E-C002-806113917515}"/>
                </a:ext>
              </a:extLst>
            </p:cNvPr>
            <p:cNvSpPr/>
            <p:nvPr/>
          </p:nvSpPr>
          <p:spPr>
            <a:xfrm>
              <a:off x="7164324" y="3047999"/>
              <a:ext cx="1844039" cy="696468"/>
            </a:xfrm>
            <a:prstGeom prst="rect">
              <a:avLst/>
            </a:prstGeom>
            <a:blipFill>
              <a:blip r:embed="rId14" cstate="print"/>
              <a:stretch>
                <a:fillRect/>
              </a:stretch>
            </a:blipFill>
          </p:spPr>
          <p:txBody>
            <a:bodyPr wrap="square" lIns="0" tIns="0" rIns="0" bIns="0" rtlCol="0"/>
            <a:lstStyle/>
            <a:p>
              <a:endParaRPr/>
            </a:p>
          </p:txBody>
        </p:sp>
        <p:sp>
          <p:nvSpPr>
            <p:cNvPr id="40" name="object 39">
              <a:extLst>
                <a:ext uri="{FF2B5EF4-FFF2-40B4-BE49-F238E27FC236}">
                  <a16:creationId xmlns:a16="http://schemas.microsoft.com/office/drawing/2014/main" id="{CC81862B-DE3D-E761-ED17-CD6CC3F10007}"/>
                </a:ext>
              </a:extLst>
            </p:cNvPr>
            <p:cNvSpPr/>
            <p:nvPr/>
          </p:nvSpPr>
          <p:spPr>
            <a:xfrm>
              <a:off x="7161276" y="2828543"/>
              <a:ext cx="1772412" cy="1063752"/>
            </a:xfrm>
            <a:prstGeom prst="rect">
              <a:avLst/>
            </a:prstGeom>
            <a:solidFill>
              <a:srgbClr val="0B49CB"/>
            </a:solidFill>
          </p:spPr>
          <p:txBody>
            <a:bodyPr wrap="square" lIns="0" tIns="0" rIns="0" bIns="0" rtlCol="0"/>
            <a:lstStyle/>
            <a:p>
              <a:endParaRPr/>
            </a:p>
          </p:txBody>
        </p:sp>
      </p:grpSp>
      <p:sp>
        <p:nvSpPr>
          <p:cNvPr id="41" name="object 40">
            <a:extLst>
              <a:ext uri="{FF2B5EF4-FFF2-40B4-BE49-F238E27FC236}">
                <a16:creationId xmlns:a16="http://schemas.microsoft.com/office/drawing/2014/main" id="{C43FB890-BA72-B732-27B8-CAFA3F88BCBE}"/>
              </a:ext>
            </a:extLst>
          </p:cNvPr>
          <p:cNvSpPr txBox="1"/>
          <p:nvPr/>
        </p:nvSpPr>
        <p:spPr>
          <a:xfrm>
            <a:off x="8092696" y="3385843"/>
            <a:ext cx="1492885" cy="246606"/>
          </a:xfrm>
          <a:prstGeom prst="rect">
            <a:avLst/>
          </a:prstGeom>
        </p:spPr>
        <p:txBody>
          <a:bodyPr vert="horz" wrap="square" lIns="0" tIns="36195" rIns="0" bIns="0" rtlCol="0">
            <a:spAutoFit/>
          </a:bodyPr>
          <a:lstStyle/>
          <a:p>
            <a:pPr marL="12700" marR="5080" indent="-1270" algn="ctr">
              <a:lnSpc>
                <a:spcPct val="91000"/>
              </a:lnSpc>
              <a:spcBef>
                <a:spcPts val="260"/>
              </a:spcBef>
            </a:pPr>
            <a:r>
              <a:rPr lang="fr-CH" sz="1500" spc="-20" dirty="0">
                <a:solidFill>
                  <a:srgbClr val="FFFFFF"/>
                </a:solidFill>
                <a:latin typeface="Carlito"/>
                <a:cs typeface="Carlito"/>
              </a:rPr>
              <a:t>Export data to CSV</a:t>
            </a:r>
            <a:endParaRPr lang="fr-CH" sz="1500" dirty="0">
              <a:latin typeface="Carlito"/>
              <a:cs typeface="Carlito"/>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254</TotalTime>
  <Words>2085</Words>
  <Application>Microsoft Office PowerPoint</Application>
  <PresentationFormat>Grand écran</PresentationFormat>
  <Paragraphs>239</Paragraphs>
  <Slides>47</Slides>
  <Notes>5</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47</vt:i4>
      </vt:variant>
    </vt:vector>
  </HeadingPairs>
  <TitlesOfParts>
    <vt:vector size="55" baseType="lpstr">
      <vt:lpstr>Abadi</vt:lpstr>
      <vt:lpstr>Arial</vt:lpstr>
      <vt:lpstr>Calibri</vt:lpstr>
      <vt:lpstr>Calibri Light</vt:lpstr>
      <vt:lpstr>Carlito</vt:lpstr>
      <vt:lpstr>IBM Plex Mono SemiBold</vt:lpstr>
      <vt:lpstr>IBM Plex Mono Text</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wilson carvalho</cp:lastModifiedBy>
  <cp:revision>213</cp:revision>
  <dcterms:created xsi:type="dcterms:W3CDTF">2021-04-29T18:58:34Z</dcterms:created>
  <dcterms:modified xsi:type="dcterms:W3CDTF">2023-10-24T07:35:27Z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